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576" r:id="rId3"/>
    <p:sldId id="575" r:id="rId4"/>
    <p:sldId id="617" r:id="rId5"/>
    <p:sldId id="590" r:id="rId6"/>
    <p:sldId id="673" r:id="rId7"/>
    <p:sldId id="707" r:id="rId8"/>
    <p:sldId id="690" r:id="rId9"/>
    <p:sldId id="674" r:id="rId10"/>
    <p:sldId id="695" r:id="rId11"/>
    <p:sldId id="711" r:id="rId12"/>
    <p:sldId id="584" r:id="rId13"/>
    <p:sldId id="697" r:id="rId14"/>
    <p:sldId id="684" r:id="rId15"/>
    <p:sldId id="642" r:id="rId16"/>
    <p:sldId id="639" r:id="rId17"/>
    <p:sldId id="712" r:id="rId18"/>
    <p:sldId id="699" r:id="rId19"/>
    <p:sldId id="714" r:id="rId20"/>
    <p:sldId id="585" r:id="rId21"/>
    <p:sldId id="589" r:id="rId22"/>
    <p:sldId id="715" r:id="rId23"/>
    <p:sldId id="685" r:id="rId24"/>
    <p:sldId id="683" r:id="rId25"/>
    <p:sldId id="691" r:id="rId26"/>
    <p:sldId id="698" r:id="rId27"/>
    <p:sldId id="716" r:id="rId28"/>
    <p:sldId id="647" r:id="rId29"/>
    <p:sldId id="679" r:id="rId30"/>
    <p:sldId id="700" r:id="rId31"/>
    <p:sldId id="692" r:id="rId32"/>
    <p:sldId id="681" r:id="rId33"/>
    <p:sldId id="680" r:id="rId34"/>
    <p:sldId id="724" r:id="rId35"/>
    <p:sldId id="717" r:id="rId36"/>
    <p:sldId id="719" r:id="rId37"/>
    <p:sldId id="708" r:id="rId38"/>
    <p:sldId id="713" r:id="rId39"/>
    <p:sldId id="718" r:id="rId40"/>
    <p:sldId id="720" r:id="rId41"/>
    <p:sldId id="705" r:id="rId42"/>
    <p:sldId id="723" r:id="rId43"/>
    <p:sldId id="675" r:id="rId44"/>
    <p:sldId id="701" r:id="rId45"/>
    <p:sldId id="702" r:id="rId46"/>
    <p:sldId id="721" r:id="rId4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23" autoAdjust="0"/>
    <p:restoredTop sz="93957" autoAdjust="0"/>
  </p:normalViewPr>
  <p:slideViewPr>
    <p:cSldViewPr>
      <p:cViewPr varScale="1">
        <p:scale>
          <a:sx n="70" d="100"/>
          <a:sy n="70" d="100"/>
        </p:scale>
        <p:origin x="14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2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0F4CF1-6B74-4753-B925-F16D78745C0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EFEA8D2-7D2F-485B-A009-EA88B30F4326}">
      <dgm:prSet phldrT="[Text]" custT="1"/>
      <dgm:spPr/>
      <dgm:t>
        <a:bodyPr/>
        <a:lstStyle/>
        <a:p>
          <a:r>
            <a:rPr lang="en-US" sz="2400" dirty="0" smtClean="0"/>
            <a:t>World Bank</a:t>
          </a:r>
          <a:endParaRPr lang="en-US" sz="2400" dirty="0"/>
        </a:p>
      </dgm:t>
    </dgm:pt>
    <dgm:pt modelId="{2BF0261E-7DBA-4FCE-BB2C-8864AA2D97C7}" type="parTrans" cxnId="{59884B3D-4A03-4D35-8DEC-4A8CF26379F0}">
      <dgm:prSet/>
      <dgm:spPr/>
      <dgm:t>
        <a:bodyPr/>
        <a:lstStyle/>
        <a:p>
          <a:endParaRPr lang="en-US" sz="2800"/>
        </a:p>
      </dgm:t>
    </dgm:pt>
    <dgm:pt modelId="{E21FB235-AB69-4430-AB07-41F5B60E3F48}" type="sibTrans" cxnId="{59884B3D-4A03-4D35-8DEC-4A8CF26379F0}">
      <dgm:prSet/>
      <dgm:spPr/>
      <dgm:t>
        <a:bodyPr/>
        <a:lstStyle/>
        <a:p>
          <a:endParaRPr lang="en-US" sz="2800"/>
        </a:p>
      </dgm:t>
    </dgm:pt>
    <dgm:pt modelId="{B6A38035-8D6A-41C4-ACC4-85696E9E43AD}">
      <dgm:prSet phldrT="[Text]" custT="1"/>
      <dgm:spPr/>
      <dgm:t>
        <a:bodyPr/>
        <a:lstStyle/>
        <a:p>
          <a:r>
            <a:rPr lang="en-US" sz="2400" b="1" dirty="0" smtClean="0">
              <a:effectLst>
                <a:outerShdw blurRad="38100" dist="38100" dir="2700000" algn="tl">
                  <a:srgbClr val="000000">
                    <a:alpha val="43137"/>
                  </a:srgbClr>
                </a:outerShdw>
              </a:effectLst>
            </a:rPr>
            <a:t>State </a:t>
          </a:r>
        </a:p>
        <a:p>
          <a:r>
            <a:rPr lang="en-US" sz="1800" b="1" dirty="0" smtClean="0">
              <a:effectLst>
                <a:outerShdw blurRad="38100" dist="38100" dir="2700000" algn="tl">
                  <a:srgbClr val="000000">
                    <a:alpha val="43137"/>
                  </a:srgbClr>
                </a:outerShdw>
              </a:effectLst>
            </a:rPr>
            <a:t>(with counterpart funding)</a:t>
          </a:r>
        </a:p>
      </dgm:t>
    </dgm:pt>
    <dgm:pt modelId="{7817AFD9-525A-410D-8F04-DFDADB7FC05D}" type="parTrans" cxnId="{61A16593-331D-4318-B1AC-21FDD4FCE4D9}">
      <dgm:prSet/>
      <dgm:spPr/>
      <dgm:t>
        <a:bodyPr/>
        <a:lstStyle/>
        <a:p>
          <a:endParaRPr lang="en-US" sz="2800"/>
        </a:p>
      </dgm:t>
    </dgm:pt>
    <dgm:pt modelId="{A7C9463C-575B-42B2-8130-4FD0A83DCB26}" type="sibTrans" cxnId="{61A16593-331D-4318-B1AC-21FDD4FCE4D9}">
      <dgm:prSet/>
      <dgm:spPr/>
      <dgm:t>
        <a:bodyPr/>
        <a:lstStyle/>
        <a:p>
          <a:endParaRPr lang="en-US" sz="2800"/>
        </a:p>
      </dgm:t>
    </dgm:pt>
    <dgm:pt modelId="{EF3CFDAA-C8C8-40D7-9E88-49D333851FAF}">
      <dgm:prSet phldrT="[Text]" custT="1"/>
      <dgm:spPr/>
      <dgm:t>
        <a:bodyPr/>
        <a:lstStyle/>
        <a:p>
          <a:r>
            <a:rPr lang="en-US" sz="2000" b="1" dirty="0" smtClean="0">
              <a:effectLst>
                <a:outerShdw blurRad="38100" dist="38100" dir="2700000" algn="tl">
                  <a:srgbClr val="000000">
                    <a:alpha val="43137"/>
                  </a:srgbClr>
                </a:outerShdw>
              </a:effectLst>
            </a:rPr>
            <a:t>RBO/</a:t>
          </a:r>
        </a:p>
        <a:p>
          <a:r>
            <a:rPr lang="en-US" sz="2000" b="1" dirty="0" smtClean="0">
              <a:effectLst>
                <a:outerShdw blurRad="38100" dist="38100" dir="2700000" algn="tl">
                  <a:srgbClr val="000000">
                    <a:alpha val="43137"/>
                  </a:srgbClr>
                </a:outerShdw>
              </a:effectLst>
            </a:rPr>
            <a:t>Non-</a:t>
          </a:r>
          <a:r>
            <a:rPr lang="en-US" sz="2000" b="1" dirty="0" err="1" smtClean="0">
              <a:effectLst>
                <a:outerShdw blurRad="38100" dist="38100" dir="2700000" algn="tl">
                  <a:srgbClr val="000000">
                    <a:alpha val="43137"/>
                  </a:srgbClr>
                </a:outerShdw>
              </a:effectLst>
            </a:rPr>
            <a:t>MoWR</a:t>
          </a:r>
          <a:r>
            <a:rPr lang="en-US" sz="2000" b="1" dirty="0" smtClean="0">
              <a:effectLst>
                <a:outerShdw blurRad="38100" dist="38100" dir="2700000" algn="tl">
                  <a:srgbClr val="000000">
                    <a:alpha val="43137"/>
                  </a:srgbClr>
                </a:outerShdw>
              </a:effectLst>
            </a:rPr>
            <a:t> organizations</a:t>
          </a:r>
        </a:p>
        <a:p>
          <a:r>
            <a:rPr lang="en-US" sz="2000" b="1" dirty="0" smtClean="0">
              <a:effectLst>
                <a:outerShdw blurRad="38100" dist="38100" dir="2700000" algn="tl">
                  <a:srgbClr val="000000">
                    <a:alpha val="43137"/>
                  </a:srgbClr>
                </a:outerShdw>
              </a:effectLst>
            </a:rPr>
            <a:t>(Grant in aid)</a:t>
          </a:r>
          <a:endParaRPr lang="en-US" sz="2000" b="1" dirty="0">
            <a:effectLst>
              <a:outerShdw blurRad="38100" dist="38100" dir="2700000" algn="tl">
                <a:srgbClr val="000000">
                  <a:alpha val="43137"/>
                </a:srgbClr>
              </a:outerShdw>
            </a:effectLst>
          </a:endParaRPr>
        </a:p>
      </dgm:t>
    </dgm:pt>
    <dgm:pt modelId="{C6D07723-C05A-4FB7-8030-073D3A0C6FC2}" type="parTrans" cxnId="{CC34FE3D-6ACE-4B0B-A2B5-688A186D65D6}">
      <dgm:prSet/>
      <dgm:spPr/>
      <dgm:t>
        <a:bodyPr/>
        <a:lstStyle/>
        <a:p>
          <a:endParaRPr lang="en-US" sz="2800"/>
        </a:p>
      </dgm:t>
    </dgm:pt>
    <dgm:pt modelId="{AD29269C-35F6-4E98-AD5A-D25979561D36}" type="sibTrans" cxnId="{CC34FE3D-6ACE-4B0B-A2B5-688A186D65D6}">
      <dgm:prSet/>
      <dgm:spPr/>
      <dgm:t>
        <a:bodyPr/>
        <a:lstStyle/>
        <a:p>
          <a:endParaRPr lang="en-US" sz="2800"/>
        </a:p>
      </dgm:t>
    </dgm:pt>
    <dgm:pt modelId="{4BB3CFF6-AAB9-4B16-B2C6-AA769E0B702B}">
      <dgm:prSet phldrT="[Text]" custT="1"/>
      <dgm:spPr/>
      <dgm:t>
        <a:bodyPr/>
        <a:lstStyle/>
        <a:p>
          <a:r>
            <a:rPr lang="en-US" sz="2400" dirty="0" smtClean="0"/>
            <a:t>Central Organization</a:t>
          </a:r>
          <a:endParaRPr lang="en-US" sz="2400" dirty="0"/>
        </a:p>
      </dgm:t>
    </dgm:pt>
    <dgm:pt modelId="{A2FD16A7-5AA9-44BF-B2C8-A97CD22DB2FB}" type="parTrans" cxnId="{317BBC7F-7935-4158-9CFA-766576820DAA}">
      <dgm:prSet/>
      <dgm:spPr/>
      <dgm:t>
        <a:bodyPr/>
        <a:lstStyle/>
        <a:p>
          <a:endParaRPr lang="en-US" sz="2800"/>
        </a:p>
      </dgm:t>
    </dgm:pt>
    <dgm:pt modelId="{4D0AF610-3794-45C5-8C85-27B654DF2011}" type="sibTrans" cxnId="{317BBC7F-7935-4158-9CFA-766576820DAA}">
      <dgm:prSet/>
      <dgm:spPr/>
      <dgm:t>
        <a:bodyPr/>
        <a:lstStyle/>
        <a:p>
          <a:endParaRPr lang="en-US" sz="2800"/>
        </a:p>
      </dgm:t>
    </dgm:pt>
    <dgm:pt modelId="{3712E328-76C4-4B72-A6A8-EA0E1EA9A82E}">
      <dgm:prSet phldrT="[Text]" custT="1"/>
      <dgm:spPr/>
      <dgm:t>
        <a:bodyPr/>
        <a:lstStyle/>
        <a:p>
          <a:r>
            <a:rPr lang="en-US" sz="2400" dirty="0" err="1" smtClean="0"/>
            <a:t>MoWR</a:t>
          </a:r>
          <a:r>
            <a:rPr lang="en-US" sz="2400" dirty="0" smtClean="0"/>
            <a:t>,</a:t>
          </a:r>
        </a:p>
        <a:p>
          <a:r>
            <a:rPr lang="en-US" sz="2400" dirty="0" smtClean="0"/>
            <a:t>RD&amp;GR</a:t>
          </a:r>
          <a:endParaRPr lang="en-US" sz="2400" dirty="0"/>
        </a:p>
      </dgm:t>
    </dgm:pt>
    <dgm:pt modelId="{1144D4DF-4A47-4AF6-932C-BF62C720E6DB}" type="parTrans" cxnId="{7E27E576-BDCF-4AD6-81AD-2DD60EF37A7A}">
      <dgm:prSet/>
      <dgm:spPr/>
      <dgm:t>
        <a:bodyPr/>
        <a:lstStyle/>
        <a:p>
          <a:endParaRPr lang="en-US" sz="2800"/>
        </a:p>
      </dgm:t>
    </dgm:pt>
    <dgm:pt modelId="{746EA0BA-990E-4758-879F-8512D7C7081A}" type="sibTrans" cxnId="{7E27E576-BDCF-4AD6-81AD-2DD60EF37A7A}">
      <dgm:prSet/>
      <dgm:spPr/>
      <dgm:t>
        <a:bodyPr/>
        <a:lstStyle/>
        <a:p>
          <a:endParaRPr lang="en-US" sz="2800"/>
        </a:p>
      </dgm:t>
    </dgm:pt>
    <dgm:pt modelId="{C6B2B847-6BDB-4DF7-A96C-1E1C5F7F856A}">
      <dgm:prSet phldrT="[Text]" custT="1"/>
      <dgm:spPr/>
      <dgm:t>
        <a:bodyPr/>
        <a:lstStyle/>
        <a:p>
          <a:r>
            <a:rPr lang="en-US" sz="2400" dirty="0" smtClean="0"/>
            <a:t>CAAA</a:t>
          </a:r>
          <a:endParaRPr lang="en-US" sz="2400" dirty="0"/>
        </a:p>
      </dgm:t>
    </dgm:pt>
    <dgm:pt modelId="{33CD2D22-A498-4952-9401-1E9B96469402}" type="parTrans" cxnId="{9E1C55EE-90A6-4833-8957-527885584711}">
      <dgm:prSet/>
      <dgm:spPr/>
      <dgm:t>
        <a:bodyPr/>
        <a:lstStyle/>
        <a:p>
          <a:endParaRPr lang="en-US" sz="2800"/>
        </a:p>
      </dgm:t>
    </dgm:pt>
    <dgm:pt modelId="{F78B3BD1-CC0A-44B6-ADC0-63F202CC90B5}" type="sibTrans" cxnId="{9E1C55EE-90A6-4833-8957-527885584711}">
      <dgm:prSet/>
      <dgm:spPr/>
      <dgm:t>
        <a:bodyPr/>
        <a:lstStyle/>
        <a:p>
          <a:endParaRPr lang="en-US" sz="2800"/>
        </a:p>
      </dgm:t>
    </dgm:pt>
    <dgm:pt modelId="{31A02DF1-1B68-42CF-8276-B45191C9B0CE}" type="pres">
      <dgm:prSet presAssocID="{790F4CF1-6B74-4753-B925-F16D78745C08}" presName="hierChild1" presStyleCnt="0">
        <dgm:presLayoutVars>
          <dgm:orgChart val="1"/>
          <dgm:chPref val="1"/>
          <dgm:dir/>
          <dgm:animOne val="branch"/>
          <dgm:animLvl val="lvl"/>
          <dgm:resizeHandles/>
        </dgm:presLayoutVars>
      </dgm:prSet>
      <dgm:spPr/>
      <dgm:t>
        <a:bodyPr/>
        <a:lstStyle/>
        <a:p>
          <a:endParaRPr lang="en-US"/>
        </a:p>
      </dgm:t>
    </dgm:pt>
    <dgm:pt modelId="{CE55C474-49BD-4045-B379-DF05AEDD2FCE}" type="pres">
      <dgm:prSet presAssocID="{8EFEA8D2-7D2F-485B-A009-EA88B30F4326}" presName="hierRoot1" presStyleCnt="0">
        <dgm:presLayoutVars>
          <dgm:hierBranch val="init"/>
        </dgm:presLayoutVars>
      </dgm:prSet>
      <dgm:spPr/>
    </dgm:pt>
    <dgm:pt modelId="{0571688F-0402-4834-AEF6-48FB3B4D32C2}" type="pres">
      <dgm:prSet presAssocID="{8EFEA8D2-7D2F-485B-A009-EA88B30F4326}" presName="rootComposite1" presStyleCnt="0"/>
      <dgm:spPr/>
    </dgm:pt>
    <dgm:pt modelId="{4EBEA1C6-4E4F-4B54-B827-CF5E42305FA1}" type="pres">
      <dgm:prSet presAssocID="{8EFEA8D2-7D2F-485B-A009-EA88B30F4326}" presName="rootText1" presStyleLbl="node0" presStyleIdx="0" presStyleCnt="2" custLinFactY="-35210" custLinFactNeighborX="2085" custLinFactNeighborY="-100000">
        <dgm:presLayoutVars>
          <dgm:chPref val="3"/>
        </dgm:presLayoutVars>
      </dgm:prSet>
      <dgm:spPr/>
      <dgm:t>
        <a:bodyPr/>
        <a:lstStyle/>
        <a:p>
          <a:endParaRPr lang="en-US"/>
        </a:p>
      </dgm:t>
    </dgm:pt>
    <dgm:pt modelId="{DF57A9FE-C7D0-4A4A-9245-E5C57C8FF127}" type="pres">
      <dgm:prSet presAssocID="{8EFEA8D2-7D2F-485B-A009-EA88B30F4326}" presName="rootConnector1" presStyleLbl="node1" presStyleIdx="0" presStyleCnt="0"/>
      <dgm:spPr/>
      <dgm:t>
        <a:bodyPr/>
        <a:lstStyle/>
        <a:p>
          <a:endParaRPr lang="en-US"/>
        </a:p>
      </dgm:t>
    </dgm:pt>
    <dgm:pt modelId="{F868E6E5-6D7C-479C-A3D4-7BF47A863DA0}" type="pres">
      <dgm:prSet presAssocID="{8EFEA8D2-7D2F-485B-A009-EA88B30F4326}" presName="hierChild2" presStyleCnt="0"/>
      <dgm:spPr/>
    </dgm:pt>
    <dgm:pt modelId="{2A59900C-EF17-4667-AFCC-9F7322E0E5AC}" type="pres">
      <dgm:prSet presAssocID="{33CD2D22-A498-4952-9401-1E9B96469402}" presName="Name37" presStyleLbl="parChTrans1D2" presStyleIdx="0" presStyleCnt="4"/>
      <dgm:spPr/>
      <dgm:t>
        <a:bodyPr/>
        <a:lstStyle/>
        <a:p>
          <a:endParaRPr lang="en-US"/>
        </a:p>
      </dgm:t>
    </dgm:pt>
    <dgm:pt modelId="{FC2C1A08-B447-435E-B9D5-0E481F4A1B74}" type="pres">
      <dgm:prSet presAssocID="{C6B2B847-6BDB-4DF7-A96C-1E1C5F7F856A}" presName="hierRoot2" presStyleCnt="0">
        <dgm:presLayoutVars>
          <dgm:hierBranch val="init"/>
        </dgm:presLayoutVars>
      </dgm:prSet>
      <dgm:spPr/>
    </dgm:pt>
    <dgm:pt modelId="{3D9E29E6-9999-46CA-BDC2-2692009D342A}" type="pres">
      <dgm:prSet presAssocID="{C6B2B847-6BDB-4DF7-A96C-1E1C5F7F856A}" presName="rootComposite" presStyleCnt="0"/>
      <dgm:spPr/>
    </dgm:pt>
    <dgm:pt modelId="{FF6D14E5-93CE-4A8E-B224-CE11723AD2E0}" type="pres">
      <dgm:prSet presAssocID="{C6B2B847-6BDB-4DF7-A96C-1E1C5F7F856A}" presName="rootText" presStyleLbl="node2" presStyleIdx="0" presStyleCnt="4" custLinFactY="-66197" custLinFactNeighborX="98630" custLinFactNeighborY="-100000">
        <dgm:presLayoutVars>
          <dgm:chPref val="3"/>
        </dgm:presLayoutVars>
      </dgm:prSet>
      <dgm:spPr/>
      <dgm:t>
        <a:bodyPr/>
        <a:lstStyle/>
        <a:p>
          <a:endParaRPr lang="en-US"/>
        </a:p>
      </dgm:t>
    </dgm:pt>
    <dgm:pt modelId="{9E756064-6BB5-48C8-9B4F-22B995331B2F}" type="pres">
      <dgm:prSet presAssocID="{C6B2B847-6BDB-4DF7-A96C-1E1C5F7F856A}" presName="rootConnector" presStyleLbl="node2" presStyleIdx="0" presStyleCnt="4"/>
      <dgm:spPr/>
      <dgm:t>
        <a:bodyPr/>
        <a:lstStyle/>
        <a:p>
          <a:endParaRPr lang="en-US"/>
        </a:p>
      </dgm:t>
    </dgm:pt>
    <dgm:pt modelId="{E919AB71-9ED7-4AD0-A1DB-0814DC3C804C}" type="pres">
      <dgm:prSet presAssocID="{C6B2B847-6BDB-4DF7-A96C-1E1C5F7F856A}" presName="hierChild4" presStyleCnt="0"/>
      <dgm:spPr/>
    </dgm:pt>
    <dgm:pt modelId="{5454606C-6BA2-4739-A26E-FB9DBC97E004}" type="pres">
      <dgm:prSet presAssocID="{C6B2B847-6BDB-4DF7-A96C-1E1C5F7F856A}" presName="hierChild5" presStyleCnt="0"/>
      <dgm:spPr/>
    </dgm:pt>
    <dgm:pt modelId="{C6BFF605-5F7B-474E-BCA2-BAD2A666AFF7}" type="pres">
      <dgm:prSet presAssocID="{8EFEA8D2-7D2F-485B-A009-EA88B30F4326}" presName="hierChild3" presStyleCnt="0"/>
      <dgm:spPr/>
    </dgm:pt>
    <dgm:pt modelId="{24477C87-3F4A-4261-82DE-93C323561A92}" type="pres">
      <dgm:prSet presAssocID="{3712E328-76C4-4B72-A6A8-EA0E1EA9A82E}" presName="hierRoot1" presStyleCnt="0">
        <dgm:presLayoutVars>
          <dgm:hierBranch val="init"/>
        </dgm:presLayoutVars>
      </dgm:prSet>
      <dgm:spPr/>
    </dgm:pt>
    <dgm:pt modelId="{5BF742EA-61EB-4103-A12D-67BFDCB680E6}" type="pres">
      <dgm:prSet presAssocID="{3712E328-76C4-4B72-A6A8-EA0E1EA9A82E}" presName="rootComposite1" presStyleCnt="0"/>
      <dgm:spPr/>
    </dgm:pt>
    <dgm:pt modelId="{A6871BBF-5E69-472D-881E-46DF1AEBC0D4}" type="pres">
      <dgm:prSet presAssocID="{3712E328-76C4-4B72-A6A8-EA0E1EA9A82E}" presName="rootText1" presStyleLbl="node0" presStyleIdx="1" presStyleCnt="2" custLinFactY="-57447" custLinFactNeighborX="-32057" custLinFactNeighborY="-100000">
        <dgm:presLayoutVars>
          <dgm:chPref val="3"/>
        </dgm:presLayoutVars>
      </dgm:prSet>
      <dgm:spPr/>
      <dgm:t>
        <a:bodyPr/>
        <a:lstStyle/>
        <a:p>
          <a:endParaRPr lang="en-US"/>
        </a:p>
      </dgm:t>
    </dgm:pt>
    <dgm:pt modelId="{18CF3DC8-1BC3-4C67-8AA6-146DDBABC53B}" type="pres">
      <dgm:prSet presAssocID="{3712E328-76C4-4B72-A6A8-EA0E1EA9A82E}" presName="rootConnector1" presStyleLbl="node1" presStyleIdx="0" presStyleCnt="0"/>
      <dgm:spPr/>
      <dgm:t>
        <a:bodyPr/>
        <a:lstStyle/>
        <a:p>
          <a:endParaRPr lang="en-US"/>
        </a:p>
      </dgm:t>
    </dgm:pt>
    <dgm:pt modelId="{C322B921-A0D0-40F0-9E05-AFA283C84F0E}" type="pres">
      <dgm:prSet presAssocID="{3712E328-76C4-4B72-A6A8-EA0E1EA9A82E}" presName="hierChild2" presStyleCnt="0"/>
      <dgm:spPr/>
    </dgm:pt>
    <dgm:pt modelId="{9B40E343-FFC7-4AB0-ABDB-5ACAA3AE68DE}" type="pres">
      <dgm:prSet presAssocID="{7817AFD9-525A-410D-8F04-DFDADB7FC05D}" presName="Name37" presStyleLbl="parChTrans1D2" presStyleIdx="1" presStyleCnt="4"/>
      <dgm:spPr/>
      <dgm:t>
        <a:bodyPr/>
        <a:lstStyle/>
        <a:p>
          <a:endParaRPr lang="en-US"/>
        </a:p>
      </dgm:t>
    </dgm:pt>
    <dgm:pt modelId="{B9F966B9-818C-4B76-88BD-5E469D66F182}" type="pres">
      <dgm:prSet presAssocID="{B6A38035-8D6A-41C4-ACC4-85696E9E43AD}" presName="hierRoot2" presStyleCnt="0">
        <dgm:presLayoutVars>
          <dgm:hierBranch val="init"/>
        </dgm:presLayoutVars>
      </dgm:prSet>
      <dgm:spPr/>
    </dgm:pt>
    <dgm:pt modelId="{786F15C6-D378-48BD-852B-C0021B8A4ECD}" type="pres">
      <dgm:prSet presAssocID="{B6A38035-8D6A-41C4-ACC4-85696E9E43AD}" presName="rootComposite" presStyleCnt="0"/>
      <dgm:spPr/>
    </dgm:pt>
    <dgm:pt modelId="{3A44D163-C807-46B5-9B03-892A4DCE3E90}" type="pres">
      <dgm:prSet presAssocID="{B6A38035-8D6A-41C4-ACC4-85696E9E43AD}" presName="rootText" presStyleLbl="node2" presStyleIdx="1" presStyleCnt="4" custScaleX="106437" custScaleY="239118" custLinFactNeighborX="-71323" custLinFactNeighborY="7715">
        <dgm:presLayoutVars>
          <dgm:chPref val="3"/>
        </dgm:presLayoutVars>
      </dgm:prSet>
      <dgm:spPr/>
      <dgm:t>
        <a:bodyPr/>
        <a:lstStyle/>
        <a:p>
          <a:endParaRPr lang="en-US"/>
        </a:p>
      </dgm:t>
    </dgm:pt>
    <dgm:pt modelId="{AE81B11A-7678-4047-B53C-346B4C56D518}" type="pres">
      <dgm:prSet presAssocID="{B6A38035-8D6A-41C4-ACC4-85696E9E43AD}" presName="rootConnector" presStyleLbl="node2" presStyleIdx="1" presStyleCnt="4"/>
      <dgm:spPr/>
      <dgm:t>
        <a:bodyPr/>
        <a:lstStyle/>
        <a:p>
          <a:endParaRPr lang="en-US"/>
        </a:p>
      </dgm:t>
    </dgm:pt>
    <dgm:pt modelId="{44EB3589-06C9-46A0-AAA9-F522D078C420}" type="pres">
      <dgm:prSet presAssocID="{B6A38035-8D6A-41C4-ACC4-85696E9E43AD}" presName="hierChild4" presStyleCnt="0"/>
      <dgm:spPr/>
    </dgm:pt>
    <dgm:pt modelId="{69A2F051-F5BF-4873-87DD-78FD6546446A}" type="pres">
      <dgm:prSet presAssocID="{B6A38035-8D6A-41C4-ACC4-85696E9E43AD}" presName="hierChild5" presStyleCnt="0"/>
      <dgm:spPr/>
    </dgm:pt>
    <dgm:pt modelId="{C13D223D-9155-4C4C-83F3-A6567BAF91BF}" type="pres">
      <dgm:prSet presAssocID="{C6D07723-C05A-4FB7-8030-073D3A0C6FC2}" presName="Name37" presStyleLbl="parChTrans1D2" presStyleIdx="2" presStyleCnt="4"/>
      <dgm:spPr/>
      <dgm:t>
        <a:bodyPr/>
        <a:lstStyle/>
        <a:p>
          <a:endParaRPr lang="en-US"/>
        </a:p>
      </dgm:t>
    </dgm:pt>
    <dgm:pt modelId="{7CD28EE4-C0A9-421D-ABAC-301D1D29155D}" type="pres">
      <dgm:prSet presAssocID="{EF3CFDAA-C8C8-40D7-9E88-49D333851FAF}" presName="hierRoot2" presStyleCnt="0">
        <dgm:presLayoutVars>
          <dgm:hierBranch val="init"/>
        </dgm:presLayoutVars>
      </dgm:prSet>
      <dgm:spPr/>
    </dgm:pt>
    <dgm:pt modelId="{68A9E7F6-D7E4-47D9-BA3E-8EDEBAABD77E}" type="pres">
      <dgm:prSet presAssocID="{EF3CFDAA-C8C8-40D7-9E88-49D333851FAF}" presName="rootComposite" presStyleCnt="0"/>
      <dgm:spPr/>
    </dgm:pt>
    <dgm:pt modelId="{3EE07AFF-12C0-4ACB-89BE-1BA456A36D71}" type="pres">
      <dgm:prSet presAssocID="{EF3CFDAA-C8C8-40D7-9E88-49D333851FAF}" presName="rootText" presStyleLbl="node2" presStyleIdx="2" presStyleCnt="4" custAng="0" custScaleX="145309" custScaleY="180623" custLinFactNeighborX="-36065" custLinFactNeighborY="61881">
        <dgm:presLayoutVars>
          <dgm:chPref val="3"/>
        </dgm:presLayoutVars>
      </dgm:prSet>
      <dgm:spPr/>
      <dgm:t>
        <a:bodyPr/>
        <a:lstStyle/>
        <a:p>
          <a:endParaRPr lang="en-US"/>
        </a:p>
      </dgm:t>
    </dgm:pt>
    <dgm:pt modelId="{4E4CE1BA-71C1-44B4-A7EF-56588ED6B575}" type="pres">
      <dgm:prSet presAssocID="{EF3CFDAA-C8C8-40D7-9E88-49D333851FAF}" presName="rootConnector" presStyleLbl="node2" presStyleIdx="2" presStyleCnt="4"/>
      <dgm:spPr/>
      <dgm:t>
        <a:bodyPr/>
        <a:lstStyle/>
        <a:p>
          <a:endParaRPr lang="en-US"/>
        </a:p>
      </dgm:t>
    </dgm:pt>
    <dgm:pt modelId="{956EAC68-C465-40DC-A3A2-EE9FDE6F2C98}" type="pres">
      <dgm:prSet presAssocID="{EF3CFDAA-C8C8-40D7-9E88-49D333851FAF}" presName="hierChild4" presStyleCnt="0"/>
      <dgm:spPr/>
    </dgm:pt>
    <dgm:pt modelId="{C1610F84-6A29-44D6-AA13-3FCBC75EB1D3}" type="pres">
      <dgm:prSet presAssocID="{EF3CFDAA-C8C8-40D7-9E88-49D333851FAF}" presName="hierChild5" presStyleCnt="0"/>
      <dgm:spPr/>
    </dgm:pt>
    <dgm:pt modelId="{23FD3FD9-ABB7-4BB1-BA6B-9A1764C28B22}" type="pres">
      <dgm:prSet presAssocID="{A2FD16A7-5AA9-44BF-B2C8-A97CD22DB2FB}" presName="Name37" presStyleLbl="parChTrans1D2" presStyleIdx="3" presStyleCnt="4"/>
      <dgm:spPr/>
      <dgm:t>
        <a:bodyPr/>
        <a:lstStyle/>
        <a:p>
          <a:endParaRPr lang="en-US"/>
        </a:p>
      </dgm:t>
    </dgm:pt>
    <dgm:pt modelId="{63A359F3-E0D7-48FC-802A-E6CFB9ED616C}" type="pres">
      <dgm:prSet presAssocID="{4BB3CFF6-AAB9-4B16-B2C6-AA769E0B702B}" presName="hierRoot2" presStyleCnt="0">
        <dgm:presLayoutVars>
          <dgm:hierBranch val="init"/>
        </dgm:presLayoutVars>
      </dgm:prSet>
      <dgm:spPr/>
    </dgm:pt>
    <dgm:pt modelId="{7BEFC6EB-466D-4888-9071-838F2A0F0714}" type="pres">
      <dgm:prSet presAssocID="{4BB3CFF6-AAB9-4B16-B2C6-AA769E0B702B}" presName="rootComposite" presStyleCnt="0"/>
      <dgm:spPr/>
    </dgm:pt>
    <dgm:pt modelId="{C0ABC5EE-F51F-4B99-A9CB-6C85FA3277D9}" type="pres">
      <dgm:prSet presAssocID="{4BB3CFF6-AAB9-4B16-B2C6-AA769E0B702B}" presName="rootText" presStyleLbl="node2" presStyleIdx="3" presStyleCnt="4" custLinFactNeighborX="-29103" custLinFactNeighborY="2420">
        <dgm:presLayoutVars>
          <dgm:chPref val="3"/>
        </dgm:presLayoutVars>
      </dgm:prSet>
      <dgm:spPr/>
      <dgm:t>
        <a:bodyPr/>
        <a:lstStyle/>
        <a:p>
          <a:endParaRPr lang="en-US"/>
        </a:p>
      </dgm:t>
    </dgm:pt>
    <dgm:pt modelId="{E9CD9C10-8142-46C6-A8C7-3906B8E9BF96}" type="pres">
      <dgm:prSet presAssocID="{4BB3CFF6-AAB9-4B16-B2C6-AA769E0B702B}" presName="rootConnector" presStyleLbl="node2" presStyleIdx="3" presStyleCnt="4"/>
      <dgm:spPr/>
      <dgm:t>
        <a:bodyPr/>
        <a:lstStyle/>
        <a:p>
          <a:endParaRPr lang="en-US"/>
        </a:p>
      </dgm:t>
    </dgm:pt>
    <dgm:pt modelId="{86C5A6A1-BEA7-4942-A8AB-9926F532EF71}" type="pres">
      <dgm:prSet presAssocID="{4BB3CFF6-AAB9-4B16-B2C6-AA769E0B702B}" presName="hierChild4" presStyleCnt="0"/>
      <dgm:spPr/>
    </dgm:pt>
    <dgm:pt modelId="{0A3C48D2-C497-467D-90BE-6E240EBE7691}" type="pres">
      <dgm:prSet presAssocID="{4BB3CFF6-AAB9-4B16-B2C6-AA769E0B702B}" presName="hierChild5" presStyleCnt="0"/>
      <dgm:spPr/>
    </dgm:pt>
    <dgm:pt modelId="{3C96BCC2-B61B-4EE6-9A4B-7A2AC47B24A6}" type="pres">
      <dgm:prSet presAssocID="{3712E328-76C4-4B72-A6A8-EA0E1EA9A82E}" presName="hierChild3" presStyleCnt="0"/>
      <dgm:spPr/>
    </dgm:pt>
  </dgm:ptLst>
  <dgm:cxnLst>
    <dgm:cxn modelId="{E026A3A0-9752-4170-9F82-C0D5F115CF56}" type="presOf" srcId="{C6D07723-C05A-4FB7-8030-073D3A0C6FC2}" destId="{C13D223D-9155-4C4C-83F3-A6567BAF91BF}" srcOrd="0" destOrd="0" presId="urn:microsoft.com/office/officeart/2005/8/layout/orgChart1"/>
    <dgm:cxn modelId="{957F9252-A9AB-4E6C-8982-4C5C676FCDA3}" type="presOf" srcId="{A2FD16A7-5AA9-44BF-B2C8-A97CD22DB2FB}" destId="{23FD3FD9-ABB7-4BB1-BA6B-9A1764C28B22}" srcOrd="0" destOrd="0" presId="urn:microsoft.com/office/officeart/2005/8/layout/orgChart1"/>
    <dgm:cxn modelId="{AF411875-05BC-4130-BCB6-B7498A0C2720}" type="presOf" srcId="{4BB3CFF6-AAB9-4B16-B2C6-AA769E0B702B}" destId="{C0ABC5EE-F51F-4B99-A9CB-6C85FA3277D9}" srcOrd="0" destOrd="0" presId="urn:microsoft.com/office/officeart/2005/8/layout/orgChart1"/>
    <dgm:cxn modelId="{61A16593-331D-4318-B1AC-21FDD4FCE4D9}" srcId="{3712E328-76C4-4B72-A6A8-EA0E1EA9A82E}" destId="{B6A38035-8D6A-41C4-ACC4-85696E9E43AD}" srcOrd="0" destOrd="0" parTransId="{7817AFD9-525A-410D-8F04-DFDADB7FC05D}" sibTransId="{A7C9463C-575B-42B2-8130-4FD0A83DCB26}"/>
    <dgm:cxn modelId="{9E1C55EE-90A6-4833-8957-527885584711}" srcId="{8EFEA8D2-7D2F-485B-A009-EA88B30F4326}" destId="{C6B2B847-6BDB-4DF7-A96C-1E1C5F7F856A}" srcOrd="0" destOrd="0" parTransId="{33CD2D22-A498-4952-9401-1E9B96469402}" sibTransId="{F78B3BD1-CC0A-44B6-ADC0-63F202CC90B5}"/>
    <dgm:cxn modelId="{1891FB8F-E252-4303-BA3F-544F935FEDC2}" type="presOf" srcId="{4BB3CFF6-AAB9-4B16-B2C6-AA769E0B702B}" destId="{E9CD9C10-8142-46C6-A8C7-3906B8E9BF96}" srcOrd="1" destOrd="0" presId="urn:microsoft.com/office/officeart/2005/8/layout/orgChart1"/>
    <dgm:cxn modelId="{FBD7F169-989C-4D17-AC0C-B8FB1DFDE50F}" type="presOf" srcId="{EF3CFDAA-C8C8-40D7-9E88-49D333851FAF}" destId="{4E4CE1BA-71C1-44B4-A7EF-56588ED6B575}" srcOrd="1" destOrd="0" presId="urn:microsoft.com/office/officeart/2005/8/layout/orgChart1"/>
    <dgm:cxn modelId="{C69BD27E-71B2-408A-ABFC-3B04D6BE48B0}" type="presOf" srcId="{8EFEA8D2-7D2F-485B-A009-EA88B30F4326}" destId="{DF57A9FE-C7D0-4A4A-9245-E5C57C8FF127}" srcOrd="1" destOrd="0" presId="urn:microsoft.com/office/officeart/2005/8/layout/orgChart1"/>
    <dgm:cxn modelId="{BFD60A5F-5374-4FBB-94DD-BF7059BE2D8F}" type="presOf" srcId="{B6A38035-8D6A-41C4-ACC4-85696E9E43AD}" destId="{3A44D163-C807-46B5-9B03-892A4DCE3E90}" srcOrd="0" destOrd="0" presId="urn:microsoft.com/office/officeart/2005/8/layout/orgChart1"/>
    <dgm:cxn modelId="{558294E5-A447-400B-A861-A7FF116EFBC3}" type="presOf" srcId="{C6B2B847-6BDB-4DF7-A96C-1E1C5F7F856A}" destId="{9E756064-6BB5-48C8-9B4F-22B995331B2F}" srcOrd="1" destOrd="0" presId="urn:microsoft.com/office/officeart/2005/8/layout/orgChart1"/>
    <dgm:cxn modelId="{CC34FE3D-6ACE-4B0B-A2B5-688A186D65D6}" srcId="{3712E328-76C4-4B72-A6A8-EA0E1EA9A82E}" destId="{EF3CFDAA-C8C8-40D7-9E88-49D333851FAF}" srcOrd="1" destOrd="0" parTransId="{C6D07723-C05A-4FB7-8030-073D3A0C6FC2}" sibTransId="{AD29269C-35F6-4E98-AD5A-D25979561D36}"/>
    <dgm:cxn modelId="{5ADA43EA-55F6-4A41-9B39-DF1D132143A3}" type="presOf" srcId="{3712E328-76C4-4B72-A6A8-EA0E1EA9A82E}" destId="{A6871BBF-5E69-472D-881E-46DF1AEBC0D4}" srcOrd="0" destOrd="0" presId="urn:microsoft.com/office/officeart/2005/8/layout/orgChart1"/>
    <dgm:cxn modelId="{AF45B9FB-62A1-4496-825F-EA16068162C0}" type="presOf" srcId="{3712E328-76C4-4B72-A6A8-EA0E1EA9A82E}" destId="{18CF3DC8-1BC3-4C67-8AA6-146DDBABC53B}" srcOrd="1" destOrd="0" presId="urn:microsoft.com/office/officeart/2005/8/layout/orgChart1"/>
    <dgm:cxn modelId="{ADC49B1F-7466-4EFB-B517-7DB3B180FB71}" type="presOf" srcId="{C6B2B847-6BDB-4DF7-A96C-1E1C5F7F856A}" destId="{FF6D14E5-93CE-4A8E-B224-CE11723AD2E0}" srcOrd="0" destOrd="0" presId="urn:microsoft.com/office/officeart/2005/8/layout/orgChart1"/>
    <dgm:cxn modelId="{6D83B92E-AF53-4389-AF8D-F602EE4B59A2}" type="presOf" srcId="{33CD2D22-A498-4952-9401-1E9B96469402}" destId="{2A59900C-EF17-4667-AFCC-9F7322E0E5AC}" srcOrd="0" destOrd="0" presId="urn:microsoft.com/office/officeart/2005/8/layout/orgChart1"/>
    <dgm:cxn modelId="{0CEAB199-2C9F-480E-B428-1517B3FE1D6A}" type="presOf" srcId="{B6A38035-8D6A-41C4-ACC4-85696E9E43AD}" destId="{AE81B11A-7678-4047-B53C-346B4C56D518}" srcOrd="1" destOrd="0" presId="urn:microsoft.com/office/officeart/2005/8/layout/orgChart1"/>
    <dgm:cxn modelId="{D1A54B71-22D2-46DC-BCAE-36508CAE8CAB}" type="presOf" srcId="{7817AFD9-525A-410D-8F04-DFDADB7FC05D}" destId="{9B40E343-FFC7-4AB0-ABDB-5ACAA3AE68DE}" srcOrd="0" destOrd="0" presId="urn:microsoft.com/office/officeart/2005/8/layout/orgChart1"/>
    <dgm:cxn modelId="{59884B3D-4A03-4D35-8DEC-4A8CF26379F0}" srcId="{790F4CF1-6B74-4753-B925-F16D78745C08}" destId="{8EFEA8D2-7D2F-485B-A009-EA88B30F4326}" srcOrd="0" destOrd="0" parTransId="{2BF0261E-7DBA-4FCE-BB2C-8864AA2D97C7}" sibTransId="{E21FB235-AB69-4430-AB07-41F5B60E3F48}"/>
    <dgm:cxn modelId="{7E27E576-BDCF-4AD6-81AD-2DD60EF37A7A}" srcId="{790F4CF1-6B74-4753-B925-F16D78745C08}" destId="{3712E328-76C4-4B72-A6A8-EA0E1EA9A82E}" srcOrd="1" destOrd="0" parTransId="{1144D4DF-4A47-4AF6-932C-BF62C720E6DB}" sibTransId="{746EA0BA-990E-4758-879F-8512D7C7081A}"/>
    <dgm:cxn modelId="{3DAB8F35-EC5A-4B9F-9A8C-3556013BBDE3}" type="presOf" srcId="{8EFEA8D2-7D2F-485B-A009-EA88B30F4326}" destId="{4EBEA1C6-4E4F-4B54-B827-CF5E42305FA1}" srcOrd="0" destOrd="0" presId="urn:microsoft.com/office/officeart/2005/8/layout/orgChart1"/>
    <dgm:cxn modelId="{08CC2928-8843-4CF0-A58A-6E24AEEB3F4B}" type="presOf" srcId="{790F4CF1-6B74-4753-B925-F16D78745C08}" destId="{31A02DF1-1B68-42CF-8276-B45191C9B0CE}" srcOrd="0" destOrd="0" presId="urn:microsoft.com/office/officeart/2005/8/layout/orgChart1"/>
    <dgm:cxn modelId="{317BBC7F-7935-4158-9CFA-766576820DAA}" srcId="{3712E328-76C4-4B72-A6A8-EA0E1EA9A82E}" destId="{4BB3CFF6-AAB9-4B16-B2C6-AA769E0B702B}" srcOrd="2" destOrd="0" parTransId="{A2FD16A7-5AA9-44BF-B2C8-A97CD22DB2FB}" sibTransId="{4D0AF610-3794-45C5-8C85-27B654DF2011}"/>
    <dgm:cxn modelId="{AA9BCDF1-0B05-4F25-8842-E00B9228E06B}" type="presOf" srcId="{EF3CFDAA-C8C8-40D7-9E88-49D333851FAF}" destId="{3EE07AFF-12C0-4ACB-89BE-1BA456A36D71}" srcOrd="0" destOrd="0" presId="urn:microsoft.com/office/officeart/2005/8/layout/orgChart1"/>
    <dgm:cxn modelId="{693A59E0-42CF-4D59-A10B-0B8AF9210343}" type="presParOf" srcId="{31A02DF1-1B68-42CF-8276-B45191C9B0CE}" destId="{CE55C474-49BD-4045-B379-DF05AEDD2FCE}" srcOrd="0" destOrd="0" presId="urn:microsoft.com/office/officeart/2005/8/layout/orgChart1"/>
    <dgm:cxn modelId="{5D55B113-5208-46CE-B1E8-393C4CC3FD86}" type="presParOf" srcId="{CE55C474-49BD-4045-B379-DF05AEDD2FCE}" destId="{0571688F-0402-4834-AEF6-48FB3B4D32C2}" srcOrd="0" destOrd="0" presId="urn:microsoft.com/office/officeart/2005/8/layout/orgChart1"/>
    <dgm:cxn modelId="{34640B55-A0DE-4AB7-A35A-2A16C24A9E3D}" type="presParOf" srcId="{0571688F-0402-4834-AEF6-48FB3B4D32C2}" destId="{4EBEA1C6-4E4F-4B54-B827-CF5E42305FA1}" srcOrd="0" destOrd="0" presId="urn:microsoft.com/office/officeart/2005/8/layout/orgChart1"/>
    <dgm:cxn modelId="{996FBF4B-374F-4FFD-A66D-368C3155396A}" type="presParOf" srcId="{0571688F-0402-4834-AEF6-48FB3B4D32C2}" destId="{DF57A9FE-C7D0-4A4A-9245-E5C57C8FF127}" srcOrd="1" destOrd="0" presId="urn:microsoft.com/office/officeart/2005/8/layout/orgChart1"/>
    <dgm:cxn modelId="{96A2440C-51C6-42CA-9E2B-7B98CF9DE817}" type="presParOf" srcId="{CE55C474-49BD-4045-B379-DF05AEDD2FCE}" destId="{F868E6E5-6D7C-479C-A3D4-7BF47A863DA0}" srcOrd="1" destOrd="0" presId="urn:microsoft.com/office/officeart/2005/8/layout/orgChart1"/>
    <dgm:cxn modelId="{64446A95-D33E-4F3D-B97A-0C23877350CC}" type="presParOf" srcId="{F868E6E5-6D7C-479C-A3D4-7BF47A863DA0}" destId="{2A59900C-EF17-4667-AFCC-9F7322E0E5AC}" srcOrd="0" destOrd="0" presId="urn:microsoft.com/office/officeart/2005/8/layout/orgChart1"/>
    <dgm:cxn modelId="{34F80A11-D050-4780-969F-0838D92A7DA5}" type="presParOf" srcId="{F868E6E5-6D7C-479C-A3D4-7BF47A863DA0}" destId="{FC2C1A08-B447-435E-B9D5-0E481F4A1B74}" srcOrd="1" destOrd="0" presId="urn:microsoft.com/office/officeart/2005/8/layout/orgChart1"/>
    <dgm:cxn modelId="{BEE9B345-95AE-4BBA-A083-02DC2628C633}" type="presParOf" srcId="{FC2C1A08-B447-435E-B9D5-0E481F4A1B74}" destId="{3D9E29E6-9999-46CA-BDC2-2692009D342A}" srcOrd="0" destOrd="0" presId="urn:microsoft.com/office/officeart/2005/8/layout/orgChart1"/>
    <dgm:cxn modelId="{4C966684-75E4-4028-8692-05164563E25F}" type="presParOf" srcId="{3D9E29E6-9999-46CA-BDC2-2692009D342A}" destId="{FF6D14E5-93CE-4A8E-B224-CE11723AD2E0}" srcOrd="0" destOrd="0" presId="urn:microsoft.com/office/officeart/2005/8/layout/orgChart1"/>
    <dgm:cxn modelId="{2C182721-6679-4BA2-BEA4-185F84B9B453}" type="presParOf" srcId="{3D9E29E6-9999-46CA-BDC2-2692009D342A}" destId="{9E756064-6BB5-48C8-9B4F-22B995331B2F}" srcOrd="1" destOrd="0" presId="urn:microsoft.com/office/officeart/2005/8/layout/orgChart1"/>
    <dgm:cxn modelId="{DA0D95E1-7C72-4DF3-9968-8C50F5DAA008}" type="presParOf" srcId="{FC2C1A08-B447-435E-B9D5-0E481F4A1B74}" destId="{E919AB71-9ED7-4AD0-A1DB-0814DC3C804C}" srcOrd="1" destOrd="0" presId="urn:microsoft.com/office/officeart/2005/8/layout/orgChart1"/>
    <dgm:cxn modelId="{260578CE-ECB4-4882-B851-729F3DE90750}" type="presParOf" srcId="{FC2C1A08-B447-435E-B9D5-0E481F4A1B74}" destId="{5454606C-6BA2-4739-A26E-FB9DBC97E004}" srcOrd="2" destOrd="0" presId="urn:microsoft.com/office/officeart/2005/8/layout/orgChart1"/>
    <dgm:cxn modelId="{259EC787-155A-43C7-9021-9D2364ED1213}" type="presParOf" srcId="{CE55C474-49BD-4045-B379-DF05AEDD2FCE}" destId="{C6BFF605-5F7B-474E-BCA2-BAD2A666AFF7}" srcOrd="2" destOrd="0" presId="urn:microsoft.com/office/officeart/2005/8/layout/orgChart1"/>
    <dgm:cxn modelId="{262F89AC-DB5D-4911-9F82-181686CE9EDA}" type="presParOf" srcId="{31A02DF1-1B68-42CF-8276-B45191C9B0CE}" destId="{24477C87-3F4A-4261-82DE-93C323561A92}" srcOrd="1" destOrd="0" presId="urn:microsoft.com/office/officeart/2005/8/layout/orgChart1"/>
    <dgm:cxn modelId="{71386952-6D95-48EE-A28F-2AD533D76E22}" type="presParOf" srcId="{24477C87-3F4A-4261-82DE-93C323561A92}" destId="{5BF742EA-61EB-4103-A12D-67BFDCB680E6}" srcOrd="0" destOrd="0" presId="urn:microsoft.com/office/officeart/2005/8/layout/orgChart1"/>
    <dgm:cxn modelId="{623FDA78-0D52-49AF-A2DB-FBCF464CA116}" type="presParOf" srcId="{5BF742EA-61EB-4103-A12D-67BFDCB680E6}" destId="{A6871BBF-5E69-472D-881E-46DF1AEBC0D4}" srcOrd="0" destOrd="0" presId="urn:microsoft.com/office/officeart/2005/8/layout/orgChart1"/>
    <dgm:cxn modelId="{84833259-B04B-4CF8-9071-CC0F1A6A2633}" type="presParOf" srcId="{5BF742EA-61EB-4103-A12D-67BFDCB680E6}" destId="{18CF3DC8-1BC3-4C67-8AA6-146DDBABC53B}" srcOrd="1" destOrd="0" presId="urn:microsoft.com/office/officeart/2005/8/layout/orgChart1"/>
    <dgm:cxn modelId="{0D9111A6-BCCA-477B-8F81-3BC3EE0C7526}" type="presParOf" srcId="{24477C87-3F4A-4261-82DE-93C323561A92}" destId="{C322B921-A0D0-40F0-9E05-AFA283C84F0E}" srcOrd="1" destOrd="0" presId="urn:microsoft.com/office/officeart/2005/8/layout/orgChart1"/>
    <dgm:cxn modelId="{EBF3FC8F-5FE6-4F2B-AC7F-DB03370773AA}" type="presParOf" srcId="{C322B921-A0D0-40F0-9E05-AFA283C84F0E}" destId="{9B40E343-FFC7-4AB0-ABDB-5ACAA3AE68DE}" srcOrd="0" destOrd="0" presId="urn:microsoft.com/office/officeart/2005/8/layout/orgChart1"/>
    <dgm:cxn modelId="{962281CB-4516-43A0-9B52-178015E6FDD9}" type="presParOf" srcId="{C322B921-A0D0-40F0-9E05-AFA283C84F0E}" destId="{B9F966B9-818C-4B76-88BD-5E469D66F182}" srcOrd="1" destOrd="0" presId="urn:microsoft.com/office/officeart/2005/8/layout/orgChart1"/>
    <dgm:cxn modelId="{9BE876FC-457C-4EAE-BBB6-9CA9095A64E5}" type="presParOf" srcId="{B9F966B9-818C-4B76-88BD-5E469D66F182}" destId="{786F15C6-D378-48BD-852B-C0021B8A4ECD}" srcOrd="0" destOrd="0" presId="urn:microsoft.com/office/officeart/2005/8/layout/orgChart1"/>
    <dgm:cxn modelId="{EC06653C-5B1D-4F03-A7E7-606EE818BC54}" type="presParOf" srcId="{786F15C6-D378-48BD-852B-C0021B8A4ECD}" destId="{3A44D163-C807-46B5-9B03-892A4DCE3E90}" srcOrd="0" destOrd="0" presId="urn:microsoft.com/office/officeart/2005/8/layout/orgChart1"/>
    <dgm:cxn modelId="{F8F2F3A9-A5EE-40B7-89A6-115D71232CE5}" type="presParOf" srcId="{786F15C6-D378-48BD-852B-C0021B8A4ECD}" destId="{AE81B11A-7678-4047-B53C-346B4C56D518}" srcOrd="1" destOrd="0" presId="urn:microsoft.com/office/officeart/2005/8/layout/orgChart1"/>
    <dgm:cxn modelId="{CCFA7A7A-B3E7-4DD3-B346-8C38D0AD87A5}" type="presParOf" srcId="{B9F966B9-818C-4B76-88BD-5E469D66F182}" destId="{44EB3589-06C9-46A0-AAA9-F522D078C420}" srcOrd="1" destOrd="0" presId="urn:microsoft.com/office/officeart/2005/8/layout/orgChart1"/>
    <dgm:cxn modelId="{12FE50B3-05FE-4C10-9662-4C69A2FC01F6}" type="presParOf" srcId="{B9F966B9-818C-4B76-88BD-5E469D66F182}" destId="{69A2F051-F5BF-4873-87DD-78FD6546446A}" srcOrd="2" destOrd="0" presId="urn:microsoft.com/office/officeart/2005/8/layout/orgChart1"/>
    <dgm:cxn modelId="{FDBC0AA8-AFBF-4FD2-82E7-500B5FDB2A21}" type="presParOf" srcId="{C322B921-A0D0-40F0-9E05-AFA283C84F0E}" destId="{C13D223D-9155-4C4C-83F3-A6567BAF91BF}" srcOrd="2" destOrd="0" presId="urn:microsoft.com/office/officeart/2005/8/layout/orgChart1"/>
    <dgm:cxn modelId="{809C694E-2818-4247-968B-6106DA3CFB58}" type="presParOf" srcId="{C322B921-A0D0-40F0-9E05-AFA283C84F0E}" destId="{7CD28EE4-C0A9-421D-ABAC-301D1D29155D}" srcOrd="3" destOrd="0" presId="urn:microsoft.com/office/officeart/2005/8/layout/orgChart1"/>
    <dgm:cxn modelId="{A4E30B1D-3DE9-4D36-9F02-1FAD2243E864}" type="presParOf" srcId="{7CD28EE4-C0A9-421D-ABAC-301D1D29155D}" destId="{68A9E7F6-D7E4-47D9-BA3E-8EDEBAABD77E}" srcOrd="0" destOrd="0" presId="urn:microsoft.com/office/officeart/2005/8/layout/orgChart1"/>
    <dgm:cxn modelId="{5BA23C24-D19F-4148-BD80-E90DE0301C6A}" type="presParOf" srcId="{68A9E7F6-D7E4-47D9-BA3E-8EDEBAABD77E}" destId="{3EE07AFF-12C0-4ACB-89BE-1BA456A36D71}" srcOrd="0" destOrd="0" presId="urn:microsoft.com/office/officeart/2005/8/layout/orgChart1"/>
    <dgm:cxn modelId="{6C5EEA05-2AAE-47BB-84E4-6B401122EEA9}" type="presParOf" srcId="{68A9E7F6-D7E4-47D9-BA3E-8EDEBAABD77E}" destId="{4E4CE1BA-71C1-44B4-A7EF-56588ED6B575}" srcOrd="1" destOrd="0" presId="urn:microsoft.com/office/officeart/2005/8/layout/orgChart1"/>
    <dgm:cxn modelId="{A6FE9C56-6B44-4775-821E-551BE62D949F}" type="presParOf" srcId="{7CD28EE4-C0A9-421D-ABAC-301D1D29155D}" destId="{956EAC68-C465-40DC-A3A2-EE9FDE6F2C98}" srcOrd="1" destOrd="0" presId="urn:microsoft.com/office/officeart/2005/8/layout/orgChart1"/>
    <dgm:cxn modelId="{99F11E15-3138-4F72-B860-577B017DEA94}" type="presParOf" srcId="{7CD28EE4-C0A9-421D-ABAC-301D1D29155D}" destId="{C1610F84-6A29-44D6-AA13-3FCBC75EB1D3}" srcOrd="2" destOrd="0" presId="urn:microsoft.com/office/officeart/2005/8/layout/orgChart1"/>
    <dgm:cxn modelId="{5BBD721E-79C1-4CFD-9B64-3974CA6577F2}" type="presParOf" srcId="{C322B921-A0D0-40F0-9E05-AFA283C84F0E}" destId="{23FD3FD9-ABB7-4BB1-BA6B-9A1764C28B22}" srcOrd="4" destOrd="0" presId="urn:microsoft.com/office/officeart/2005/8/layout/orgChart1"/>
    <dgm:cxn modelId="{3AEBCB15-7C54-449E-A0B4-0702140BDA04}" type="presParOf" srcId="{C322B921-A0D0-40F0-9E05-AFA283C84F0E}" destId="{63A359F3-E0D7-48FC-802A-E6CFB9ED616C}" srcOrd="5" destOrd="0" presId="urn:microsoft.com/office/officeart/2005/8/layout/orgChart1"/>
    <dgm:cxn modelId="{9A68BBA9-E4A9-4D84-8F5D-2F058EB5B3F7}" type="presParOf" srcId="{63A359F3-E0D7-48FC-802A-E6CFB9ED616C}" destId="{7BEFC6EB-466D-4888-9071-838F2A0F0714}" srcOrd="0" destOrd="0" presId="urn:microsoft.com/office/officeart/2005/8/layout/orgChart1"/>
    <dgm:cxn modelId="{FF2D114F-14D0-4B2A-91D9-1B4A9EBBE266}" type="presParOf" srcId="{7BEFC6EB-466D-4888-9071-838F2A0F0714}" destId="{C0ABC5EE-F51F-4B99-A9CB-6C85FA3277D9}" srcOrd="0" destOrd="0" presId="urn:microsoft.com/office/officeart/2005/8/layout/orgChart1"/>
    <dgm:cxn modelId="{2902B5A1-D136-4B73-A374-CC16D4731003}" type="presParOf" srcId="{7BEFC6EB-466D-4888-9071-838F2A0F0714}" destId="{E9CD9C10-8142-46C6-A8C7-3906B8E9BF96}" srcOrd="1" destOrd="0" presId="urn:microsoft.com/office/officeart/2005/8/layout/orgChart1"/>
    <dgm:cxn modelId="{62371335-0A68-42E9-84E0-CECB513396D8}" type="presParOf" srcId="{63A359F3-E0D7-48FC-802A-E6CFB9ED616C}" destId="{86C5A6A1-BEA7-4942-A8AB-9926F532EF71}" srcOrd="1" destOrd="0" presId="urn:microsoft.com/office/officeart/2005/8/layout/orgChart1"/>
    <dgm:cxn modelId="{6353295C-5C62-48FC-BB31-B39BC99F073B}" type="presParOf" srcId="{63A359F3-E0D7-48FC-802A-E6CFB9ED616C}" destId="{0A3C48D2-C497-467D-90BE-6E240EBE7691}" srcOrd="2" destOrd="0" presId="urn:microsoft.com/office/officeart/2005/8/layout/orgChart1"/>
    <dgm:cxn modelId="{3201AE0B-D889-4457-AAE0-CBE32EF4D1E4}" type="presParOf" srcId="{24477C87-3F4A-4261-82DE-93C323561A92}" destId="{3C96BCC2-B61B-4EE6-9A4B-7A2AC47B24A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7182" cy="512081"/>
          </a:xfrm>
          <a:prstGeom prst="rect">
            <a:avLst/>
          </a:prstGeom>
        </p:spPr>
        <p:txBody>
          <a:bodyPr vert="horz" lIns="97996" tIns="48998" rIns="97996" bIns="48998" rtlCol="0"/>
          <a:lstStyle>
            <a:lvl1pPr algn="l">
              <a:defRPr sz="1300"/>
            </a:lvl1pPr>
          </a:lstStyle>
          <a:p>
            <a:endParaRPr lang="en-US"/>
          </a:p>
        </p:txBody>
      </p:sp>
      <p:sp>
        <p:nvSpPr>
          <p:cNvPr id="3" name="Date Placeholder 2"/>
          <p:cNvSpPr>
            <a:spLocks noGrp="1"/>
          </p:cNvSpPr>
          <p:nvPr>
            <p:ph type="dt" sz="quarter" idx="1"/>
          </p:nvPr>
        </p:nvSpPr>
        <p:spPr>
          <a:xfrm>
            <a:off x="4020481" y="1"/>
            <a:ext cx="3077181" cy="512081"/>
          </a:xfrm>
          <a:prstGeom prst="rect">
            <a:avLst/>
          </a:prstGeom>
        </p:spPr>
        <p:txBody>
          <a:bodyPr vert="horz" lIns="97996" tIns="48998" rIns="97996" bIns="48998" rtlCol="0"/>
          <a:lstStyle>
            <a:lvl1pPr algn="r">
              <a:defRPr sz="1300"/>
            </a:lvl1pPr>
          </a:lstStyle>
          <a:p>
            <a:fld id="{B2301502-EEF8-4914-B6E4-373B8A85B348}" type="datetimeFigureOut">
              <a:rPr lang="en-US" smtClean="0"/>
              <a:pPr/>
              <a:t>2/4/2015</a:t>
            </a:fld>
            <a:endParaRPr lang="en-US"/>
          </a:p>
        </p:txBody>
      </p:sp>
      <p:sp>
        <p:nvSpPr>
          <p:cNvPr id="4" name="Footer Placeholder 3"/>
          <p:cNvSpPr>
            <a:spLocks noGrp="1"/>
          </p:cNvSpPr>
          <p:nvPr>
            <p:ph type="ftr" sz="quarter" idx="2"/>
          </p:nvPr>
        </p:nvSpPr>
        <p:spPr>
          <a:xfrm>
            <a:off x="2" y="9720786"/>
            <a:ext cx="3077182" cy="512081"/>
          </a:xfrm>
          <a:prstGeom prst="rect">
            <a:avLst/>
          </a:prstGeom>
        </p:spPr>
        <p:txBody>
          <a:bodyPr vert="horz" lIns="97996" tIns="48998" rIns="97996" bIns="48998" rtlCol="0" anchor="b"/>
          <a:lstStyle>
            <a:lvl1pPr algn="l">
              <a:defRPr sz="1300"/>
            </a:lvl1pPr>
          </a:lstStyle>
          <a:p>
            <a:endParaRPr lang="en-US"/>
          </a:p>
        </p:txBody>
      </p:sp>
      <p:sp>
        <p:nvSpPr>
          <p:cNvPr id="5" name="Slide Number Placeholder 4"/>
          <p:cNvSpPr>
            <a:spLocks noGrp="1"/>
          </p:cNvSpPr>
          <p:nvPr>
            <p:ph type="sldNum" sz="quarter" idx="3"/>
          </p:nvPr>
        </p:nvSpPr>
        <p:spPr>
          <a:xfrm>
            <a:off x="4020481" y="9720786"/>
            <a:ext cx="3077181" cy="512081"/>
          </a:xfrm>
          <a:prstGeom prst="rect">
            <a:avLst/>
          </a:prstGeom>
        </p:spPr>
        <p:txBody>
          <a:bodyPr vert="horz" lIns="97996" tIns="48998" rIns="97996" bIns="48998" rtlCol="0" anchor="b"/>
          <a:lstStyle>
            <a:lvl1pPr algn="r">
              <a:defRPr sz="1300"/>
            </a:lvl1pPr>
          </a:lstStyle>
          <a:p>
            <a:fld id="{907DC824-04A6-4063-A9D7-06923D607E23}" type="slidenum">
              <a:rPr lang="en-US" smtClean="0"/>
              <a:pPr/>
              <a:t>‹#›</a:t>
            </a:fld>
            <a:endParaRPr lang="en-US"/>
          </a:p>
        </p:txBody>
      </p:sp>
    </p:spTree>
    <p:extLst>
      <p:ext uri="{BB962C8B-B14F-4D97-AF65-F5344CB8AC3E}">
        <p14:creationId xmlns:p14="http://schemas.microsoft.com/office/powerpoint/2010/main" val="1077905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006" cy="512081"/>
          </a:xfrm>
          <a:prstGeom prst="rect">
            <a:avLst/>
          </a:prstGeom>
        </p:spPr>
        <p:txBody>
          <a:bodyPr vert="horz" lIns="97996" tIns="48998" rIns="97996" bIns="48998" rtlCol="0"/>
          <a:lstStyle>
            <a:lvl1pPr algn="l">
              <a:defRPr sz="1300"/>
            </a:lvl1pPr>
          </a:lstStyle>
          <a:p>
            <a:endParaRPr lang="en-US"/>
          </a:p>
        </p:txBody>
      </p:sp>
      <p:sp>
        <p:nvSpPr>
          <p:cNvPr id="3" name="Date Placeholder 2"/>
          <p:cNvSpPr>
            <a:spLocks noGrp="1"/>
          </p:cNvSpPr>
          <p:nvPr>
            <p:ph type="dt" idx="1"/>
          </p:nvPr>
        </p:nvSpPr>
        <p:spPr>
          <a:xfrm>
            <a:off x="4020686" y="1"/>
            <a:ext cx="3077006" cy="512081"/>
          </a:xfrm>
          <a:prstGeom prst="rect">
            <a:avLst/>
          </a:prstGeom>
        </p:spPr>
        <p:txBody>
          <a:bodyPr vert="horz" lIns="97996" tIns="48998" rIns="97996" bIns="48998" rtlCol="0"/>
          <a:lstStyle>
            <a:lvl1pPr algn="r">
              <a:defRPr sz="1300"/>
            </a:lvl1pPr>
          </a:lstStyle>
          <a:p>
            <a:fld id="{E5F38932-D781-4B94-AA8B-71D19E57078C}" type="datetimeFigureOut">
              <a:rPr lang="en-US" smtClean="0"/>
              <a:pPr/>
              <a:t>2/4/2015</a:t>
            </a:fld>
            <a:endParaRPr lang="en-US"/>
          </a:p>
        </p:txBody>
      </p:sp>
      <p:sp>
        <p:nvSpPr>
          <p:cNvPr id="4" name="Slide Image Placehold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7996" tIns="48998" rIns="97996" bIns="48998" rtlCol="0" anchor="ctr"/>
          <a:lstStyle/>
          <a:p>
            <a:endParaRPr lang="en-US"/>
          </a:p>
        </p:txBody>
      </p:sp>
      <p:sp>
        <p:nvSpPr>
          <p:cNvPr id="5" name="Notes Placeholder 4"/>
          <p:cNvSpPr>
            <a:spLocks noGrp="1"/>
          </p:cNvSpPr>
          <p:nvPr>
            <p:ph type="body" sz="quarter" idx="3"/>
          </p:nvPr>
        </p:nvSpPr>
        <p:spPr>
          <a:xfrm>
            <a:off x="710573" y="4862142"/>
            <a:ext cx="5678154" cy="4605227"/>
          </a:xfrm>
          <a:prstGeom prst="rect">
            <a:avLst/>
          </a:prstGeom>
        </p:spPr>
        <p:txBody>
          <a:bodyPr vert="horz" lIns="97996" tIns="48998" rIns="97996" bIns="489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720786"/>
            <a:ext cx="3077006" cy="512081"/>
          </a:xfrm>
          <a:prstGeom prst="rect">
            <a:avLst/>
          </a:prstGeom>
        </p:spPr>
        <p:txBody>
          <a:bodyPr vert="horz" lIns="97996" tIns="48998" rIns="97996" bIns="48998" rtlCol="0" anchor="b"/>
          <a:lstStyle>
            <a:lvl1pPr algn="l">
              <a:defRPr sz="1300"/>
            </a:lvl1pPr>
          </a:lstStyle>
          <a:p>
            <a:endParaRPr lang="en-US"/>
          </a:p>
        </p:txBody>
      </p:sp>
      <p:sp>
        <p:nvSpPr>
          <p:cNvPr id="7" name="Slide Number Placeholder 6"/>
          <p:cNvSpPr>
            <a:spLocks noGrp="1"/>
          </p:cNvSpPr>
          <p:nvPr>
            <p:ph type="sldNum" sz="quarter" idx="5"/>
          </p:nvPr>
        </p:nvSpPr>
        <p:spPr>
          <a:xfrm>
            <a:off x="4020686" y="9720786"/>
            <a:ext cx="3077006" cy="512081"/>
          </a:xfrm>
          <a:prstGeom prst="rect">
            <a:avLst/>
          </a:prstGeom>
        </p:spPr>
        <p:txBody>
          <a:bodyPr vert="horz" lIns="97996" tIns="48998" rIns="97996" bIns="48998" rtlCol="0" anchor="b"/>
          <a:lstStyle>
            <a:lvl1pPr algn="r">
              <a:defRPr sz="1300"/>
            </a:lvl1pPr>
          </a:lstStyle>
          <a:p>
            <a:fld id="{D4E3D0C4-7345-404C-9F30-313144C022C1}" type="slidenum">
              <a:rPr lang="en-US" smtClean="0"/>
              <a:pPr/>
              <a:t>‹#›</a:t>
            </a:fld>
            <a:endParaRPr lang="en-US"/>
          </a:p>
        </p:txBody>
      </p:sp>
    </p:spTree>
    <p:extLst>
      <p:ext uri="{BB962C8B-B14F-4D97-AF65-F5344CB8AC3E}">
        <p14:creationId xmlns:p14="http://schemas.microsoft.com/office/powerpoint/2010/main" val="4024510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E3D0C4-7345-404C-9F30-313144C022C1}" type="slidenum">
              <a:rPr lang="en-US" smtClean="0"/>
              <a:pPr/>
              <a:t>1</a:t>
            </a:fld>
            <a:endParaRPr lang="en-US" dirty="0"/>
          </a:p>
        </p:txBody>
      </p:sp>
    </p:spTree>
    <p:extLst>
      <p:ext uri="{BB962C8B-B14F-4D97-AF65-F5344CB8AC3E}">
        <p14:creationId xmlns:p14="http://schemas.microsoft.com/office/powerpoint/2010/main" val="193120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9</a:t>
            </a:fld>
            <a:endParaRPr lang="en-US"/>
          </a:p>
        </p:txBody>
      </p:sp>
    </p:spTree>
    <p:extLst>
      <p:ext uri="{BB962C8B-B14F-4D97-AF65-F5344CB8AC3E}">
        <p14:creationId xmlns:p14="http://schemas.microsoft.com/office/powerpoint/2010/main" val="3928334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10</a:t>
            </a:fld>
            <a:endParaRPr lang="en-US"/>
          </a:p>
        </p:txBody>
      </p:sp>
    </p:spTree>
    <p:extLst>
      <p:ext uri="{BB962C8B-B14F-4D97-AF65-F5344CB8AC3E}">
        <p14:creationId xmlns:p14="http://schemas.microsoft.com/office/powerpoint/2010/main" val="392833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11</a:t>
            </a:fld>
            <a:endParaRPr lang="en-US"/>
          </a:p>
        </p:txBody>
      </p:sp>
    </p:spTree>
    <p:extLst>
      <p:ext uri="{BB962C8B-B14F-4D97-AF65-F5344CB8AC3E}">
        <p14:creationId xmlns:p14="http://schemas.microsoft.com/office/powerpoint/2010/main" val="3928334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84772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AD4F1C0C-BB89-41CE-B1C4-46966A551915}" type="slidenum">
              <a:rPr lang="en-IN" smtClean="0"/>
              <a:pPr/>
              <a:t>16</a:t>
            </a:fld>
            <a:endParaRPr lang="en-IN"/>
          </a:p>
        </p:txBody>
      </p:sp>
    </p:spTree>
    <p:extLst>
      <p:ext uri="{BB962C8B-B14F-4D97-AF65-F5344CB8AC3E}">
        <p14:creationId xmlns:p14="http://schemas.microsoft.com/office/powerpoint/2010/main" val="26893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27</a:t>
            </a:fld>
            <a:endParaRPr lang="en-US"/>
          </a:p>
        </p:txBody>
      </p:sp>
    </p:spTree>
    <p:extLst>
      <p:ext uri="{BB962C8B-B14F-4D97-AF65-F5344CB8AC3E}">
        <p14:creationId xmlns:p14="http://schemas.microsoft.com/office/powerpoint/2010/main" val="3928334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80C9-5DA9-4D02-9713-C4D19A315A56}" type="slidenum">
              <a:rPr lang="en-US" smtClean="0"/>
              <a:t>35</a:t>
            </a:fld>
            <a:endParaRPr lang="en-US" dirty="0"/>
          </a:p>
        </p:txBody>
      </p:sp>
    </p:spTree>
    <p:extLst>
      <p:ext uri="{BB962C8B-B14F-4D97-AF65-F5344CB8AC3E}">
        <p14:creationId xmlns:p14="http://schemas.microsoft.com/office/powerpoint/2010/main" val="3928334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59929F-05F5-4865-9348-69FE4E37338E}"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59929F-05F5-4865-9348-69FE4E37338E}"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59929F-05F5-4865-9348-69FE4E37338E}"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59929F-05F5-4865-9348-69FE4E37338E}"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59929F-05F5-4865-9348-69FE4E37338E}" type="datetimeFigureOut">
              <a:rPr lang="en-US" smtClean="0"/>
              <a:pPr/>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59929F-05F5-4865-9348-69FE4E37338E}" type="datetimeFigureOut">
              <a:rPr lang="en-US" smtClean="0"/>
              <a:pPr/>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59929F-05F5-4865-9348-69FE4E37338E}" type="datetimeFigureOut">
              <a:rPr lang="en-US" smtClean="0"/>
              <a:pPr/>
              <a:t>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59929F-05F5-4865-9348-69FE4E37338E}" type="datetimeFigureOut">
              <a:rPr lang="en-US" smtClean="0"/>
              <a:pPr/>
              <a:t>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9929F-05F5-4865-9348-69FE4E37338E}" type="datetimeFigureOut">
              <a:rPr lang="en-US" smtClean="0"/>
              <a:pPr/>
              <a:t>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59929F-05F5-4865-9348-69FE4E37338E}" type="datetimeFigureOut">
              <a:rPr lang="en-US" smtClean="0"/>
              <a:pPr/>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59929F-05F5-4865-9348-69FE4E37338E}" type="datetimeFigureOut">
              <a:rPr lang="en-US" smtClean="0"/>
              <a:pPr/>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E1D8A-D0EC-4F93-A60A-BFDF95BED46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9929F-05F5-4865-9348-69FE4E37338E}" type="datetimeFigureOut">
              <a:rPr lang="en-US" smtClean="0"/>
              <a:pPr/>
              <a:t>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E1D8A-D0EC-4F93-A60A-BFDF95BED46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jpeg"/><Relationship Id="rId11" Type="http://schemas.openxmlformats.org/officeDocument/2006/relationships/image" Target="../media/image7.png"/><Relationship Id="rId5" Type="http://schemas.openxmlformats.org/officeDocument/2006/relationships/image" Target="../media/image3.jpeg"/><Relationship Id="rId10" Type="http://schemas.openxmlformats.org/officeDocument/2006/relationships/image" Target="../media/image6.png"/><Relationship Id="rId4" Type="http://schemas.openxmlformats.org/officeDocument/2006/relationships/image" Target="../media/image2.emf"/><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oleObject" Target="../embeddings/oleObject4.bin"/><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oleObject" Target="../embeddings/oleObject5.bin"/><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12.jpe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indiawrm.org/"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mailto:indiawrmhp3@gmail.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oleObject" Target="../embeddings/oleObject2.bin"/><Relationship Id="rId21" Type="http://schemas.openxmlformats.org/officeDocument/2006/relationships/image" Target="../media/image16.wmf"/><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gif"/><Relationship Id="rId2" Type="http://schemas.openxmlformats.org/officeDocument/2006/relationships/slideLayout" Target="../slideLayouts/slideLayout2.xml"/><Relationship Id="rId16" Type="http://schemas.openxmlformats.org/officeDocument/2006/relationships/image" Target="../media/image28.jpg"/><Relationship Id="rId20" Type="http://schemas.openxmlformats.org/officeDocument/2006/relationships/oleObject" Target="../embeddings/oleObject3.bin"/><Relationship Id="rId1" Type="http://schemas.openxmlformats.org/officeDocument/2006/relationships/vmlDrawing" Target="../drawings/vmlDrawing2.vml"/><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emf"/><Relationship Id="rId15" Type="http://schemas.openxmlformats.org/officeDocument/2006/relationships/image" Target="../media/image27.jpeg"/><Relationship Id="rId23" Type="http://schemas.openxmlformats.org/officeDocument/2006/relationships/image" Target="../media/image33.png"/><Relationship Id="rId10" Type="http://schemas.openxmlformats.org/officeDocument/2006/relationships/image" Target="../media/image22.gif"/><Relationship Id="rId19"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21.gif"/><Relationship Id="rId14" Type="http://schemas.openxmlformats.org/officeDocument/2006/relationships/image" Target="../media/image26.pn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5.jpeg"/><Relationship Id="rId7" Type="http://schemas.openxmlformats.org/officeDocument/2006/relationships/image" Target="../media/image39.gif"/><Relationship Id="rId12" Type="http://schemas.openxmlformats.org/officeDocument/2006/relationships/image" Target="../media/image43.wmf"/><Relationship Id="rId17" Type="http://schemas.openxmlformats.org/officeDocument/2006/relationships/image" Target="../media/image48.png"/><Relationship Id="rId2" Type="http://schemas.openxmlformats.org/officeDocument/2006/relationships/image" Target="../media/image34.png"/><Relationship Id="rId16" Type="http://schemas.openxmlformats.org/officeDocument/2006/relationships/image" Target="../media/image47.jpeg"/><Relationship Id="rId20" Type="http://schemas.openxmlformats.org/officeDocument/2006/relationships/image" Target="../media/image22.gif"/><Relationship Id="rId1" Type="http://schemas.openxmlformats.org/officeDocument/2006/relationships/slideLayout" Target="../slideLayouts/slideLayout1.xml"/><Relationship Id="rId6" Type="http://schemas.openxmlformats.org/officeDocument/2006/relationships/image" Target="../media/image38.gif"/><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1.jpeg"/><Relationship Id="rId19" Type="http://schemas.openxmlformats.org/officeDocument/2006/relationships/image" Target="../media/image50.png"/><Relationship Id="rId4" Type="http://schemas.openxmlformats.org/officeDocument/2006/relationships/image" Target="../media/image36.emf"/><Relationship Id="rId9" Type="http://schemas.microsoft.com/office/2007/relationships/hdphoto" Target="../media/hdphoto1.wdp"/><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57.png"/><Relationship Id="rId5" Type="http://schemas.openxmlformats.org/officeDocument/2006/relationships/image" Target="../media/image54.jpeg"/><Relationship Id="rId10" Type="http://schemas.openxmlformats.org/officeDocument/2006/relationships/image" Target="../media/image30.png"/><Relationship Id="rId4" Type="http://schemas.openxmlformats.org/officeDocument/2006/relationships/image" Target="../media/image53.pn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51" y="0"/>
            <a:ext cx="2606250" cy="609600"/>
          </a:xfrm>
          <a:prstGeom prst="rect">
            <a:avLst/>
          </a:prstGeom>
          <a:noFill/>
          <a:ln w="9525">
            <a:noFill/>
            <a:miter lim="800000"/>
            <a:headEnd/>
            <a:tailEnd/>
          </a:ln>
        </p:spPr>
      </p:pic>
      <p:sp>
        <p:nvSpPr>
          <p:cNvPr id="6" name="TextBox 5"/>
          <p:cNvSpPr txBox="1"/>
          <p:nvPr/>
        </p:nvSpPr>
        <p:spPr>
          <a:xfrm>
            <a:off x="1363876" y="6221441"/>
            <a:ext cx="6941924" cy="338554"/>
          </a:xfrm>
          <a:prstGeom prst="rect">
            <a:avLst/>
          </a:prstGeom>
          <a:noFill/>
        </p:spPr>
        <p:txBody>
          <a:bodyPr wrap="square" rtlCol="0">
            <a:spAutoFit/>
          </a:bodyPr>
          <a:lstStyle/>
          <a:p>
            <a:pPr algn="ctr"/>
            <a:r>
              <a:rPr lang="en-US" sz="1600" b="1" i="1" dirty="0" smtClean="0">
                <a:solidFill>
                  <a:srgbClr val="FF0000"/>
                </a:solidFill>
                <a:latin typeface="Arial Black" pitchFamily="34" charset="0"/>
              </a:rPr>
              <a:t>RELIABLE, TIMELY, QUALITY, CONSISTENT, PUBLIC DATA</a:t>
            </a:r>
            <a:endParaRPr lang="en-US" sz="1600" b="1" i="1" dirty="0">
              <a:solidFill>
                <a:srgbClr val="FF0000"/>
              </a:solidFill>
              <a:latin typeface="Arial Black" pitchFamily="34" charset="0"/>
            </a:endParaRPr>
          </a:p>
        </p:txBody>
      </p:sp>
      <p:sp>
        <p:nvSpPr>
          <p:cNvPr id="5" name="TextBox 4"/>
          <p:cNvSpPr txBox="1"/>
          <p:nvPr/>
        </p:nvSpPr>
        <p:spPr>
          <a:xfrm>
            <a:off x="0" y="4554674"/>
            <a:ext cx="9191832" cy="1754326"/>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rPr>
              <a:t>Preparation mission Wrap up: Feb 4, 2015</a:t>
            </a:r>
          </a:p>
          <a:p>
            <a:pPr algn="ctr"/>
            <a:endParaRPr lang="en-US" b="1" dirty="0" smtClean="0">
              <a:solidFill>
                <a:srgbClr val="0000FF"/>
              </a:solidFill>
              <a:effectLst>
                <a:outerShdw blurRad="38100" dist="38100" dir="2700000" algn="tl">
                  <a:srgbClr val="000000">
                    <a:alpha val="43137"/>
                  </a:srgbClr>
                </a:outerShdw>
              </a:effectLst>
            </a:endParaRPr>
          </a:p>
          <a:p>
            <a:pPr algn="ctr"/>
            <a:r>
              <a:rPr lang="en-US" b="1" dirty="0" smtClean="0">
                <a:solidFill>
                  <a:srgbClr val="0000FF"/>
                </a:solidFill>
                <a:effectLst>
                  <a:outerShdw blurRad="38100" dist="38100" dir="2700000" algn="tl">
                    <a:srgbClr val="000000">
                      <a:alpha val="43137"/>
                    </a:srgbClr>
                  </a:outerShdw>
                </a:effectLst>
              </a:rPr>
              <a:t>Dr</a:t>
            </a:r>
            <a:r>
              <a:rPr lang="en-US" b="1" dirty="0">
                <a:solidFill>
                  <a:srgbClr val="0000FF"/>
                </a:solidFill>
                <a:effectLst>
                  <a:outerShdw blurRad="38100" dist="38100" dir="2700000" algn="tl">
                    <a:srgbClr val="000000">
                      <a:alpha val="43137"/>
                    </a:srgbClr>
                  </a:outerShdw>
                </a:effectLst>
              </a:rPr>
              <a:t>. </a:t>
            </a:r>
            <a:r>
              <a:rPr lang="en-US" b="1" dirty="0" err="1">
                <a:solidFill>
                  <a:srgbClr val="0000FF"/>
                </a:solidFill>
                <a:effectLst>
                  <a:outerShdw blurRad="38100" dist="38100" dir="2700000" algn="tl">
                    <a:srgbClr val="000000">
                      <a:alpha val="43137"/>
                    </a:srgbClr>
                  </a:outerShdw>
                </a:effectLst>
              </a:rPr>
              <a:t>Anju</a:t>
            </a:r>
            <a:r>
              <a:rPr lang="en-US" b="1" dirty="0">
                <a:solidFill>
                  <a:srgbClr val="0000FF"/>
                </a:solidFill>
                <a:effectLst>
                  <a:outerShdw blurRad="38100" dist="38100" dir="2700000" algn="tl">
                    <a:srgbClr val="000000">
                      <a:alpha val="43137"/>
                    </a:srgbClr>
                  </a:outerShdw>
                </a:effectLst>
              </a:rPr>
              <a:t> Gaur</a:t>
            </a:r>
          </a:p>
          <a:p>
            <a:pPr algn="ctr"/>
            <a:r>
              <a:rPr lang="en-US" b="1" dirty="0">
                <a:solidFill>
                  <a:srgbClr val="0000FF"/>
                </a:solidFill>
                <a:effectLst>
                  <a:outerShdw blurRad="38100" dist="38100" dir="2700000" algn="tl">
                    <a:srgbClr val="000000">
                      <a:alpha val="43137"/>
                    </a:srgbClr>
                  </a:outerShdw>
                </a:effectLst>
              </a:rPr>
              <a:t>Senior Water Resources Specialist</a:t>
            </a:r>
          </a:p>
          <a:p>
            <a:pPr algn="ctr"/>
            <a:r>
              <a:rPr lang="en-US" b="1" dirty="0">
                <a:solidFill>
                  <a:srgbClr val="0000FF"/>
                </a:solidFill>
                <a:effectLst>
                  <a:outerShdw blurRad="38100" dist="38100" dir="2700000" algn="tl">
                    <a:srgbClr val="000000">
                      <a:alpha val="43137"/>
                    </a:srgbClr>
                  </a:outerShdw>
                </a:effectLst>
              </a:rPr>
              <a:t>The World Bank</a:t>
            </a:r>
          </a:p>
          <a:p>
            <a:pPr algn="ctr"/>
            <a:r>
              <a:rPr lang="en-US" b="1" dirty="0">
                <a:solidFill>
                  <a:srgbClr val="0000FF"/>
                </a:solidFill>
                <a:effectLst>
                  <a:outerShdw blurRad="38100" dist="38100" dir="2700000" algn="tl">
                    <a:srgbClr val="000000">
                      <a:alpha val="43137"/>
                    </a:srgbClr>
                  </a:outerShdw>
                </a:effectLst>
              </a:rPr>
              <a:t>agaur@worldbank.org </a:t>
            </a:r>
          </a:p>
        </p:txBody>
      </p:sp>
      <p:pic>
        <p:nvPicPr>
          <p:cNvPr id="7" name="Picture 6" descr="pandoh spillwa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14" y="1374402"/>
            <a:ext cx="2251396" cy="1332076"/>
          </a:xfrm>
          <a:prstGeom prst="rect">
            <a:avLst/>
          </a:prstGeom>
        </p:spPr>
      </p:pic>
      <p:pic>
        <p:nvPicPr>
          <p:cNvPr id="9" name="Picture 20" descr="Indi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43" y="2876932"/>
            <a:ext cx="2482685" cy="1680201"/>
          </a:xfrm>
          <a:prstGeom prst="rect">
            <a:avLst/>
          </a:prstGeom>
          <a:noFill/>
        </p:spPr>
      </p:pic>
      <p:pic>
        <p:nvPicPr>
          <p:cNvPr id="10" name="Picture 2" descr="G:\UploadImages\40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6343" y="1305441"/>
            <a:ext cx="1967657" cy="239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10"/>
          <p:cNvGraphicFramePr>
            <a:graphicFrameLocks noChangeAspect="1"/>
          </p:cNvGraphicFramePr>
          <p:nvPr>
            <p:extLst>
              <p:ext uri="{D42A27DB-BD31-4B8C-83A1-F6EECF244321}">
                <p14:modId xmlns:p14="http://schemas.microsoft.com/office/powerpoint/2010/main" val="3363308887"/>
              </p:ext>
            </p:extLst>
          </p:nvPr>
        </p:nvGraphicFramePr>
        <p:xfrm>
          <a:off x="2362970" y="1752600"/>
          <a:ext cx="4697318" cy="2613852"/>
        </p:xfrm>
        <a:graphic>
          <a:graphicData uri="http://schemas.openxmlformats.org/presentationml/2006/ole">
            <mc:AlternateContent xmlns:mc="http://schemas.openxmlformats.org/markup-compatibility/2006">
              <mc:Choice xmlns:v="urn:schemas-microsoft-com:vml" Requires="v">
                <p:oleObj spid="_x0000_s1144" name="Photo Editor Photo" r:id="rId8" imgW="8085521" imgH="5311600" progId="">
                  <p:embed/>
                </p:oleObj>
              </mc:Choice>
              <mc:Fallback>
                <p:oleObj name="Photo Editor Photo" r:id="rId8" imgW="8085521" imgH="5311600" progId="">
                  <p:embed/>
                  <p:pic>
                    <p:nvPicPr>
                      <p:cNvPr id="0" name="Picture 14"/>
                      <p:cNvPicPr>
                        <a:picLocks noChangeAspect="1" noChangeArrowheads="1"/>
                      </p:cNvPicPr>
                      <p:nvPr/>
                    </p:nvPicPr>
                    <p:blipFill>
                      <a:blip r:embed="rId9">
                        <a:extLst>
                          <a:ext uri="{28A0092B-C50C-407E-A947-70E740481C1C}">
                            <a14:useLocalDpi xmlns:a14="http://schemas.microsoft.com/office/drawing/2010/main" val="0"/>
                          </a:ext>
                        </a:extLst>
                      </a:blip>
                      <a:srcRect l="2597" t="5663" r="1299" b="2246"/>
                      <a:stretch>
                        <a:fillRect/>
                      </a:stretch>
                    </p:blipFill>
                    <p:spPr bwMode="auto">
                      <a:xfrm>
                        <a:off x="2362970" y="1752600"/>
                        <a:ext cx="4697318" cy="261385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0288" y="3657600"/>
            <a:ext cx="2083712" cy="184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08" y="4557133"/>
            <a:ext cx="2397550" cy="1082949"/>
          </a:xfrm>
          <a:prstGeom prst="rect">
            <a:avLst/>
          </a:prstGeom>
        </p:spPr>
      </p:pic>
      <p:sp>
        <p:nvSpPr>
          <p:cNvPr id="2" name="Rectangle 1"/>
          <p:cNvSpPr/>
          <p:nvPr/>
        </p:nvSpPr>
        <p:spPr>
          <a:xfrm>
            <a:off x="75991" y="528294"/>
            <a:ext cx="9311355" cy="954107"/>
          </a:xfrm>
          <a:prstGeom prst="rect">
            <a:avLst/>
          </a:prstGeom>
        </p:spPr>
        <p:txBody>
          <a:bodyPr wrap="square">
            <a:spAutoFit/>
          </a:bodyPr>
          <a:lstStyle/>
          <a:p>
            <a:pPr algn="ctr"/>
            <a:r>
              <a:rPr lang="en-US" sz="2800" b="1" dirty="0" smtClean="0">
                <a:solidFill>
                  <a:srgbClr val="FF0000"/>
                </a:solidFill>
                <a:effectLst>
                  <a:outerShdw blurRad="38100" dist="38100" dir="2700000" algn="tl">
                    <a:srgbClr val="000000">
                      <a:alpha val="43137"/>
                    </a:srgbClr>
                  </a:outerShdw>
                </a:effectLst>
              </a:rPr>
              <a:t>Integrated </a:t>
            </a:r>
            <a:r>
              <a:rPr lang="en-US" sz="2800" b="1" dirty="0">
                <a:solidFill>
                  <a:srgbClr val="FF0000"/>
                </a:solidFill>
                <a:effectLst>
                  <a:outerShdw blurRad="38100" dist="38100" dir="2700000" algn="tl">
                    <a:srgbClr val="000000">
                      <a:alpha val="43137"/>
                    </a:srgbClr>
                  </a:outerShdw>
                </a:effectLst>
              </a:rPr>
              <a:t>Water Resources </a:t>
            </a:r>
            <a:r>
              <a:rPr lang="en-US" sz="2800" b="1" dirty="0" smtClean="0">
                <a:solidFill>
                  <a:srgbClr val="FF0000"/>
                </a:solidFill>
                <a:effectLst>
                  <a:outerShdw blurRad="38100" dist="38100" dir="2700000" algn="tl">
                    <a:srgbClr val="000000">
                      <a:alpha val="43137"/>
                    </a:srgbClr>
                  </a:outerShdw>
                </a:effectLst>
              </a:rPr>
              <a:t>Management:</a:t>
            </a:r>
          </a:p>
          <a:p>
            <a:pPr algn="ctr"/>
            <a:r>
              <a:rPr lang="en-US" sz="2800" b="1" dirty="0">
                <a:solidFill>
                  <a:srgbClr val="FF0000"/>
                </a:solidFill>
                <a:effectLst>
                  <a:outerShdw blurRad="38100" dist="38100" dir="2700000" algn="tl">
                    <a:srgbClr val="000000">
                      <a:alpha val="43137"/>
                    </a:srgbClr>
                  </a:outerShdw>
                </a:effectLst>
              </a:rPr>
              <a:t>National Hydrology </a:t>
            </a:r>
            <a:r>
              <a:rPr lang="en-US" sz="2800" b="1" dirty="0" smtClean="0">
                <a:solidFill>
                  <a:srgbClr val="FF0000"/>
                </a:solidFill>
                <a:effectLst>
                  <a:outerShdw blurRad="38100" dist="38100" dir="2700000" algn="tl">
                    <a:srgbClr val="000000">
                      <a:alpha val="43137"/>
                    </a:srgbClr>
                  </a:outerShdw>
                </a:effectLst>
              </a:rPr>
              <a:t>Project</a:t>
            </a:r>
            <a:r>
              <a:rPr lang="en-US" sz="2800" b="1" dirty="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(Phase III)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10</a:t>
            </a:fld>
            <a:endParaRPr lang="en-US" sz="1000">
              <a:latin typeface="+mn-lt"/>
            </a:endParaRPr>
          </a:p>
        </p:txBody>
      </p:sp>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algn="ctr" eaLnBrk="1" hangingPunct="1"/>
            <a:r>
              <a:rPr lang="en-US" sz="3000" b="1" dirty="0" smtClean="0">
                <a:solidFill>
                  <a:srgbClr val="C00000"/>
                </a:solidFill>
                <a:effectLst>
                  <a:outerShdw blurRad="38100" dist="38100" dir="2700000" algn="tl">
                    <a:srgbClr val="000000">
                      <a:alpha val="43137"/>
                    </a:srgbClr>
                  </a:outerShdw>
                </a:effectLst>
              </a:rPr>
              <a:t>Component A: Improve In Situ Monitoring System</a:t>
            </a:r>
            <a:endParaRPr lang="en-US" sz="3000" b="1" dirty="0">
              <a:solidFill>
                <a:srgbClr val="C00000"/>
              </a:solidFill>
              <a:effectLst>
                <a:outerShdw blurRad="38100" dist="38100" dir="2700000" algn="tl">
                  <a:srgbClr val="000000">
                    <a:alpha val="43137"/>
                  </a:srgbClr>
                </a:outerShdw>
              </a:effectLst>
            </a:endParaRP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24786" y="1005841"/>
            <a:ext cx="8409614" cy="5853910"/>
          </a:xfrm>
          <a:prstGeom prst="rect">
            <a:avLst/>
          </a:prstGeom>
        </p:spPr>
        <p:txBody>
          <a:bodyPr wrap="square">
            <a:spAutoFit/>
          </a:bodyPr>
          <a:lstStyle/>
          <a:p>
            <a:pPr marL="400050" lvl="1" algn="just">
              <a:spcBef>
                <a:spcPct val="20000"/>
              </a:spcBef>
            </a:pPr>
            <a:r>
              <a:rPr lang="en-US" sz="2400" b="1" dirty="0" smtClean="0">
                <a:solidFill>
                  <a:srgbClr val="C00000"/>
                </a:solidFill>
                <a:effectLst>
                  <a:outerShdw blurRad="38100" dist="38100" dir="2700000" algn="tl">
                    <a:srgbClr val="000000">
                      <a:alpha val="43137"/>
                    </a:srgbClr>
                  </a:outerShdw>
                </a:effectLst>
              </a:rPr>
              <a:t>Actions for HP3, </a:t>
            </a:r>
          </a:p>
          <a:p>
            <a:pPr marL="400050" lvl="1" algn="just">
              <a:spcBef>
                <a:spcPct val="20000"/>
              </a:spcBef>
            </a:pPr>
            <a:r>
              <a:rPr lang="en-US" sz="2400" b="1" dirty="0" smtClean="0">
                <a:solidFill>
                  <a:srgbClr val="C00000"/>
                </a:solidFill>
                <a:effectLst>
                  <a:outerShdw blurRad="38100" dist="38100" dir="2700000" algn="tl">
                    <a:srgbClr val="000000">
                      <a:alpha val="43137"/>
                    </a:srgbClr>
                  </a:outerShdw>
                </a:effectLst>
              </a:rPr>
              <a:t>Optimize Hydro-met System </a:t>
            </a:r>
            <a:endParaRPr lang="en-US" sz="2400" b="1" dirty="0">
              <a:solidFill>
                <a:srgbClr val="C00000"/>
              </a:solidFill>
              <a:effectLst>
                <a:outerShdw blurRad="38100" dist="38100" dir="2700000" algn="tl">
                  <a:srgbClr val="000000">
                    <a:alpha val="43137"/>
                  </a:srgbClr>
                </a:outerShdw>
              </a:effectLst>
            </a:endParaRPr>
          </a:p>
          <a:p>
            <a:pPr marL="742950" lvl="1" indent="-342900" algn="just">
              <a:spcBef>
                <a:spcPct val="20000"/>
              </a:spcBef>
              <a:buFontTx/>
              <a:buChar char="-"/>
            </a:pPr>
            <a:r>
              <a:rPr lang="en-US" sz="2400" b="1" dirty="0">
                <a:solidFill>
                  <a:srgbClr val="0000FF"/>
                </a:solidFill>
              </a:rPr>
              <a:t>Technical support: NIH has agreed to design Hydro-met and  conduct course to design the Hydro-met system</a:t>
            </a:r>
          </a:p>
          <a:p>
            <a:pPr marL="742950" lvl="1" indent="-342900" algn="just">
              <a:spcBef>
                <a:spcPct val="20000"/>
              </a:spcBef>
              <a:buFontTx/>
              <a:buChar char="-"/>
            </a:pPr>
            <a:r>
              <a:rPr lang="en-US" sz="2400" b="1" dirty="0" smtClean="0">
                <a:solidFill>
                  <a:srgbClr val="0000FF"/>
                </a:solidFill>
              </a:rPr>
              <a:t>States may engage expert till central TAMC is in place</a:t>
            </a:r>
          </a:p>
          <a:p>
            <a:pPr marL="742950" lvl="1" indent="-342900" algn="just">
              <a:spcBef>
                <a:spcPct val="20000"/>
              </a:spcBef>
              <a:buFontTx/>
              <a:buChar char="-"/>
            </a:pPr>
            <a:r>
              <a:rPr lang="en-US" sz="2400" b="1" dirty="0">
                <a:solidFill>
                  <a:srgbClr val="0000FF"/>
                </a:solidFill>
              </a:rPr>
              <a:t>New States should visit HP2 states.</a:t>
            </a:r>
          </a:p>
          <a:p>
            <a:pPr marL="400050" lvl="1" algn="just">
              <a:spcBef>
                <a:spcPct val="20000"/>
              </a:spcBef>
            </a:pPr>
            <a:endParaRPr lang="en-US" sz="2400" b="1" dirty="0" smtClean="0">
              <a:solidFill>
                <a:srgbClr val="0000FF"/>
              </a:solidFill>
            </a:endParaRPr>
          </a:p>
          <a:p>
            <a:pPr marL="400050" lvl="1" algn="just">
              <a:spcBef>
                <a:spcPct val="20000"/>
              </a:spcBef>
            </a:pPr>
            <a:r>
              <a:rPr lang="en-US" sz="2400" b="1" dirty="0" smtClean="0">
                <a:solidFill>
                  <a:srgbClr val="C00000"/>
                </a:solidFill>
                <a:effectLst>
                  <a:outerShdw blurRad="38100" dist="38100" dir="2700000" algn="tl">
                    <a:srgbClr val="000000">
                      <a:alpha val="43137"/>
                    </a:srgbClr>
                  </a:outerShdw>
                </a:effectLst>
              </a:rPr>
              <a:t>Optimize Telemetry:</a:t>
            </a:r>
          </a:p>
          <a:p>
            <a:pPr marL="742950" lvl="1" indent="-342900" algn="just">
              <a:spcBef>
                <a:spcPct val="20000"/>
              </a:spcBef>
              <a:buFontTx/>
              <a:buChar char="-"/>
            </a:pPr>
            <a:r>
              <a:rPr lang="en-US" sz="2400" b="1" dirty="0">
                <a:solidFill>
                  <a:srgbClr val="0000FF"/>
                </a:solidFill>
              </a:rPr>
              <a:t>Since VSAT is comparatively expensive, it may be adopted only for flood related systems and </a:t>
            </a:r>
            <a:r>
              <a:rPr lang="en-US" sz="2400" b="1" dirty="0" smtClean="0">
                <a:solidFill>
                  <a:srgbClr val="0000FF"/>
                </a:solidFill>
              </a:rPr>
              <a:t>GSM/GPRS </a:t>
            </a:r>
            <a:r>
              <a:rPr lang="en-US" sz="2400" b="1" dirty="0">
                <a:solidFill>
                  <a:srgbClr val="0000FF"/>
                </a:solidFill>
              </a:rPr>
              <a:t>for remaining sensors.</a:t>
            </a:r>
          </a:p>
          <a:p>
            <a:pPr marL="742950" lvl="1" indent="-342900" algn="just">
              <a:spcBef>
                <a:spcPct val="20000"/>
              </a:spcBef>
              <a:buFontTx/>
              <a:buChar char="-"/>
            </a:pPr>
            <a:r>
              <a:rPr lang="en-US" sz="2400" b="1" dirty="0">
                <a:solidFill>
                  <a:srgbClr val="0000FF"/>
                </a:solidFill>
              </a:rPr>
              <a:t>In case of GW, DWLR </a:t>
            </a:r>
            <a:r>
              <a:rPr lang="en-US" sz="2400" b="1" dirty="0" smtClean="0">
                <a:solidFill>
                  <a:srgbClr val="0000FF"/>
                </a:solidFill>
              </a:rPr>
              <a:t>with GSM telemetry may be proposed because cost </a:t>
            </a:r>
            <a:r>
              <a:rPr lang="en-US" sz="2400" b="1" dirty="0">
                <a:solidFill>
                  <a:srgbClr val="0000FF"/>
                </a:solidFill>
              </a:rPr>
              <a:t>difference between with and without telemetry is not </a:t>
            </a:r>
            <a:r>
              <a:rPr lang="en-US" sz="2400" b="1" dirty="0" smtClean="0">
                <a:solidFill>
                  <a:srgbClr val="0000FF"/>
                </a:solidFill>
              </a:rPr>
              <a:t>significant</a:t>
            </a:r>
            <a:endParaRPr lang="en-US" sz="2400" b="1" dirty="0" smtClean="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727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11</a:t>
            </a:fld>
            <a:endParaRPr lang="en-US" sz="1000">
              <a:latin typeface="+mn-lt"/>
            </a:endParaRPr>
          </a:p>
        </p:txBody>
      </p:sp>
      <p:sp>
        <p:nvSpPr>
          <p:cNvPr id="5123" name="Rectangle 2"/>
          <p:cNvSpPr>
            <a:spLocks noGrp="1" noChangeArrowheads="1"/>
          </p:cNvSpPr>
          <p:nvPr>
            <p:ph type="title" idx="4294967295"/>
          </p:nvPr>
        </p:nvSpPr>
        <p:spPr>
          <a:xfrm>
            <a:off x="124786" y="278184"/>
            <a:ext cx="8077200" cy="471116"/>
          </a:xfrm>
        </p:spPr>
        <p:txBody>
          <a:bodyPr>
            <a:normAutofit fontScale="90000"/>
          </a:bodyPr>
          <a:lstStyle/>
          <a:p>
            <a:pPr algn="ctr" eaLnBrk="1" hangingPunct="1"/>
            <a:r>
              <a:rPr lang="en-US" sz="3000" b="1" dirty="0" smtClean="0">
                <a:solidFill>
                  <a:srgbClr val="C00000"/>
                </a:solidFill>
                <a:effectLst>
                  <a:outerShdw blurRad="38100" dist="38100" dir="2700000" algn="tl">
                    <a:srgbClr val="000000">
                      <a:alpha val="43137"/>
                    </a:srgbClr>
                  </a:outerShdw>
                </a:effectLst>
              </a:rPr>
              <a:t>Component A: Improve In Situ Monitoring System</a:t>
            </a:r>
            <a:endParaRPr lang="en-US" sz="3000" b="1" dirty="0">
              <a:solidFill>
                <a:srgbClr val="C00000"/>
              </a:solidFill>
              <a:effectLst>
                <a:outerShdw blurRad="38100" dist="38100" dir="2700000" algn="tl">
                  <a:srgbClr val="000000">
                    <a:alpha val="43137"/>
                  </a:srgbClr>
                </a:outerShdw>
              </a:effectLst>
            </a:endParaRP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24786" y="1005841"/>
            <a:ext cx="8409614" cy="5780044"/>
          </a:xfrm>
          <a:prstGeom prst="rect">
            <a:avLst/>
          </a:prstGeom>
        </p:spPr>
        <p:txBody>
          <a:bodyPr wrap="square">
            <a:spAutoFit/>
          </a:bodyPr>
          <a:lstStyle/>
          <a:p>
            <a:pPr marL="400050" lvl="1" algn="just">
              <a:spcBef>
                <a:spcPct val="20000"/>
              </a:spcBef>
            </a:pPr>
            <a:r>
              <a:rPr lang="en-US" sz="2800" b="1" dirty="0" smtClean="0">
                <a:solidFill>
                  <a:srgbClr val="C00000"/>
                </a:solidFill>
                <a:effectLst>
                  <a:outerShdw blurRad="38100" dist="38100" dir="2700000" algn="tl">
                    <a:srgbClr val="000000">
                      <a:alpha val="43137"/>
                    </a:srgbClr>
                  </a:outerShdw>
                </a:effectLst>
              </a:rPr>
              <a:t>For HP3, </a:t>
            </a:r>
          </a:p>
          <a:p>
            <a:pPr marL="400050" lvl="1" algn="just">
              <a:spcBef>
                <a:spcPct val="20000"/>
              </a:spcBef>
            </a:pPr>
            <a:r>
              <a:rPr lang="en-US" sz="2800" b="1" dirty="0" smtClean="0">
                <a:solidFill>
                  <a:srgbClr val="C00000"/>
                </a:solidFill>
                <a:effectLst>
                  <a:outerShdw blurRad="38100" dist="38100" dir="2700000" algn="tl">
                    <a:srgbClr val="000000">
                      <a:alpha val="43137"/>
                    </a:srgbClr>
                  </a:outerShdw>
                </a:effectLst>
              </a:rPr>
              <a:t>Technical support for procurement of Hydro-met sensors</a:t>
            </a:r>
            <a:endParaRPr lang="en-US" sz="2800" b="1" dirty="0">
              <a:solidFill>
                <a:srgbClr val="C00000"/>
              </a:solidFill>
              <a:effectLst>
                <a:outerShdw blurRad="38100" dist="38100" dir="2700000" algn="tl">
                  <a:srgbClr val="000000">
                    <a:alpha val="43137"/>
                  </a:srgbClr>
                </a:outerShdw>
              </a:effectLst>
            </a:endParaRPr>
          </a:p>
          <a:p>
            <a:pPr marL="742950" lvl="1" indent="-342900" algn="just">
              <a:spcBef>
                <a:spcPct val="20000"/>
              </a:spcBef>
              <a:buFontTx/>
              <a:buChar char="-"/>
            </a:pPr>
            <a:r>
              <a:rPr lang="en-US" sz="2800" b="1" dirty="0" smtClean="0">
                <a:solidFill>
                  <a:srgbClr val="0000FF"/>
                </a:solidFill>
              </a:rPr>
              <a:t>NIH will design in coordination with CWC and IMD</a:t>
            </a:r>
          </a:p>
          <a:p>
            <a:pPr marL="742950" lvl="1" indent="-342900" algn="just">
              <a:spcBef>
                <a:spcPct val="20000"/>
              </a:spcBef>
              <a:buFontTx/>
              <a:buChar char="-"/>
            </a:pPr>
            <a:r>
              <a:rPr lang="en-US" sz="2800" b="1" dirty="0" smtClean="0">
                <a:solidFill>
                  <a:srgbClr val="0000FF"/>
                </a:solidFill>
              </a:rPr>
              <a:t>CWPRS will guide the specification and selection of sensors.</a:t>
            </a:r>
          </a:p>
          <a:p>
            <a:pPr marL="742950" lvl="1" indent="-342900">
              <a:spcBef>
                <a:spcPct val="20000"/>
              </a:spcBef>
              <a:buFontTx/>
              <a:buChar char="-"/>
            </a:pPr>
            <a:r>
              <a:rPr lang="en-US" sz="2800" b="1" dirty="0" smtClean="0">
                <a:solidFill>
                  <a:srgbClr val="0000FF"/>
                </a:solidFill>
              </a:rPr>
              <a:t>A centralized cell/committee needs to be established to update the  listing of the model/make for each sensor and provider.</a:t>
            </a:r>
          </a:p>
          <a:p>
            <a:pPr marL="742950" lvl="1" indent="-342900" algn="just">
              <a:spcBef>
                <a:spcPct val="20000"/>
              </a:spcBef>
              <a:buFontTx/>
              <a:buChar char="-"/>
            </a:pPr>
            <a:r>
              <a:rPr lang="en-US" sz="2800" b="1" dirty="0" smtClean="0">
                <a:solidFill>
                  <a:srgbClr val="0000FF"/>
                </a:solidFill>
              </a:rPr>
              <a:t>The report on performance of providers will be compiled in consultation with HP2 agencies.</a:t>
            </a:r>
          </a:p>
          <a:p>
            <a:pPr marL="742950" lvl="1" indent="-342900" algn="just">
              <a:spcBef>
                <a:spcPct val="20000"/>
              </a:spcBef>
              <a:buFontTx/>
              <a:buChar char="-"/>
            </a:pPr>
            <a:endParaRPr lang="en-US" sz="2800" b="1" dirty="0" smtClean="0">
              <a:solidFill>
                <a:srgbClr val="0000FF"/>
              </a:solidFill>
            </a:endParaRPr>
          </a:p>
        </p:txBody>
      </p:sp>
    </p:spTree>
    <p:extLst>
      <p:ext uri="{BB962C8B-B14F-4D97-AF65-F5344CB8AC3E}">
        <p14:creationId xmlns:p14="http://schemas.microsoft.com/office/powerpoint/2010/main" val="726832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dia WRIS new"/>
          <p:cNvPicPr>
            <a:picLocks noChangeAspect="1" noChangeArrowheads="1"/>
          </p:cNvPicPr>
          <p:nvPr/>
        </p:nvPicPr>
        <p:blipFill rotWithShape="1">
          <a:blip r:embed="rId2">
            <a:extLst>
              <a:ext uri="{28A0092B-C50C-407E-A947-70E740481C1C}">
                <a14:useLocalDpi xmlns:a14="http://schemas.microsoft.com/office/drawing/2010/main" val="0"/>
              </a:ext>
            </a:extLst>
          </a:blip>
          <a:srcRect r="1622" b="54309"/>
          <a:stretch/>
        </p:blipFill>
        <p:spPr bwMode="auto">
          <a:xfrm>
            <a:off x="3075710" y="1023914"/>
            <a:ext cx="6077389" cy="2118484"/>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itle 1"/>
          <p:cNvSpPr>
            <a:spLocks noGrp="1"/>
          </p:cNvSpPr>
          <p:nvPr>
            <p:ph type="title"/>
          </p:nvPr>
        </p:nvSpPr>
        <p:spPr>
          <a:xfrm>
            <a:off x="-228600" y="26289"/>
            <a:ext cx="8504602" cy="1143000"/>
          </a:xfrm>
        </p:spPr>
        <p:txBody>
          <a:bodyPr>
            <a:noAutofit/>
          </a:bodyPr>
          <a:lstStyle/>
          <a:p>
            <a:r>
              <a:rPr lang="en-US" sz="2800" b="1" kern="0" dirty="0" smtClean="0">
                <a:solidFill>
                  <a:srgbClr val="C00000"/>
                </a:solidFill>
                <a:effectLst>
                  <a:outerShdw blurRad="38100" dist="38100" dir="2700000" algn="tl">
                    <a:srgbClr val="000000">
                      <a:alpha val="43137"/>
                    </a:srgbClr>
                  </a:outerShdw>
                </a:effectLst>
                <a:latin typeface="+mn-lt"/>
              </a:rPr>
              <a:t>Component B: Improving Water Resources </a:t>
            </a:r>
            <a:br>
              <a:rPr lang="en-US" sz="2800" b="1" kern="0" dirty="0" smtClean="0">
                <a:solidFill>
                  <a:srgbClr val="C00000"/>
                </a:solidFill>
                <a:effectLst>
                  <a:outerShdw blurRad="38100" dist="38100" dir="2700000" algn="tl">
                    <a:srgbClr val="000000">
                      <a:alpha val="43137"/>
                    </a:srgbClr>
                  </a:outerShdw>
                </a:effectLst>
                <a:latin typeface="+mn-lt"/>
              </a:rPr>
            </a:br>
            <a:r>
              <a:rPr lang="en-US" sz="2800" b="1" kern="0" dirty="0" smtClean="0">
                <a:solidFill>
                  <a:srgbClr val="C00000"/>
                </a:solidFill>
                <a:effectLst>
                  <a:outerShdw blurRad="38100" dist="38100" dir="2700000" algn="tl">
                    <a:srgbClr val="000000">
                      <a:alpha val="43137"/>
                    </a:srgbClr>
                  </a:outerShdw>
                </a:effectLst>
                <a:latin typeface="+mn-lt"/>
              </a:rPr>
              <a:t>Information System</a:t>
            </a:r>
            <a:endParaRPr lang="en-US" sz="2800" b="1" kern="0" dirty="0">
              <a:solidFill>
                <a:srgbClr val="C00000"/>
              </a:solidFill>
              <a:effectLst>
                <a:outerShdw blurRad="38100" dist="38100" dir="2700000" algn="tl">
                  <a:srgbClr val="000000">
                    <a:alpha val="43137"/>
                  </a:srgbClr>
                </a:outerShdw>
              </a:effectLst>
              <a:latin typeface="+mn-lt"/>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582" y="4521039"/>
            <a:ext cx="4229914" cy="232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31330" y="9906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2" descr="India WRIS new"/>
          <p:cNvPicPr>
            <a:picLocks noChangeAspect="1" noChangeArrowheads="1"/>
          </p:cNvPicPr>
          <p:nvPr/>
        </p:nvPicPr>
        <p:blipFill rotWithShape="1">
          <a:blip r:embed="rId2">
            <a:extLst>
              <a:ext uri="{28A0092B-C50C-407E-A947-70E740481C1C}">
                <a14:useLocalDpi xmlns:a14="http://schemas.microsoft.com/office/drawing/2010/main" val="0"/>
              </a:ext>
            </a:extLst>
          </a:blip>
          <a:srcRect t="51193" r="1622" b="13799"/>
          <a:stretch/>
        </p:blipFill>
        <p:spPr bwMode="auto">
          <a:xfrm>
            <a:off x="3072298" y="2979760"/>
            <a:ext cx="6077389" cy="162316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p:cNvSpPr/>
          <p:nvPr/>
        </p:nvSpPr>
        <p:spPr>
          <a:xfrm>
            <a:off x="15922" y="1066800"/>
            <a:ext cx="3170830"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i="1" dirty="0" smtClean="0">
                <a:solidFill>
                  <a:srgbClr val="FF0000"/>
                </a:solidFill>
                <a:effectLst>
                  <a:outerShdw blurRad="38100" dist="38100" dir="2700000" algn="tl">
                    <a:srgbClr val="000000">
                      <a:alpha val="43137"/>
                    </a:srgbClr>
                  </a:outerShdw>
                </a:effectLst>
              </a:rPr>
              <a:t>Advantages:</a:t>
            </a:r>
          </a:p>
          <a:p>
            <a:pPr marL="285750" indent="-285750">
              <a:buFontTx/>
              <a:buChar char="-"/>
            </a:pPr>
            <a:r>
              <a:rPr lang="en-GB" i="1" dirty="0" smtClean="0">
                <a:effectLst>
                  <a:outerShdw blurRad="38100" dist="38100" dir="2700000" algn="tl">
                    <a:srgbClr val="000000">
                      <a:alpha val="43137"/>
                    </a:srgbClr>
                  </a:outerShdw>
                </a:effectLst>
              </a:rPr>
              <a:t>Standardized database with </a:t>
            </a:r>
            <a:r>
              <a:rPr lang="en-GB" i="1" dirty="0">
                <a:effectLst>
                  <a:outerShdw blurRad="38100" dist="38100" dir="2700000" algn="tl">
                    <a:srgbClr val="000000">
                      <a:alpha val="43137"/>
                    </a:srgbClr>
                  </a:outerShdw>
                </a:effectLst>
              </a:rPr>
              <a:t>r</a:t>
            </a:r>
            <a:r>
              <a:rPr lang="en-GB" i="1" dirty="0" smtClean="0">
                <a:effectLst>
                  <a:outerShdw blurRad="38100" dist="38100" dir="2700000" algn="tl">
                    <a:srgbClr val="000000">
                      <a:alpha val="43137"/>
                    </a:srgbClr>
                  </a:outerShdw>
                </a:effectLst>
              </a:rPr>
              <a:t>eliable, </a:t>
            </a:r>
            <a:r>
              <a:rPr lang="en-GB" i="1" dirty="0">
                <a:effectLst>
                  <a:outerShdw blurRad="38100" dist="38100" dir="2700000" algn="tl">
                    <a:srgbClr val="000000">
                      <a:alpha val="43137"/>
                    </a:srgbClr>
                  </a:outerShdw>
                </a:effectLst>
              </a:rPr>
              <a:t>transparent and timely access to data.</a:t>
            </a:r>
          </a:p>
          <a:p>
            <a:pPr marL="285750" indent="-285750">
              <a:buFontTx/>
              <a:buChar char="-"/>
            </a:pPr>
            <a:endParaRPr lang="en-GB" i="1" dirty="0" smtClean="0">
              <a:effectLst>
                <a:outerShdw blurRad="38100" dist="38100" dir="2700000" algn="tl">
                  <a:srgbClr val="000000">
                    <a:alpha val="43137"/>
                  </a:srgbClr>
                </a:outerShdw>
              </a:effectLst>
            </a:endParaRPr>
          </a:p>
          <a:p>
            <a:pPr marL="285750" indent="-285750">
              <a:buFontTx/>
              <a:buChar char="-"/>
            </a:pPr>
            <a:r>
              <a:rPr lang="en-GB" i="1" dirty="0">
                <a:effectLst>
                  <a:outerShdw blurRad="38100" dist="38100" dir="2700000" algn="tl">
                    <a:srgbClr val="000000">
                      <a:alpha val="43137"/>
                    </a:srgbClr>
                  </a:outerShdw>
                </a:effectLst>
              </a:rPr>
              <a:t>Expedite </a:t>
            </a:r>
            <a:r>
              <a:rPr lang="en-GB" i="1" dirty="0" smtClean="0">
                <a:effectLst>
                  <a:outerShdw blurRad="38100" dist="38100" dir="2700000" algn="tl">
                    <a:srgbClr val="000000">
                      <a:alpha val="43137"/>
                    </a:srgbClr>
                  </a:outerShdw>
                </a:effectLst>
              </a:rPr>
              <a:t>Plan Preparation for water investments using state owned  data.</a:t>
            </a:r>
            <a:endParaRPr lang="en-GB" i="1" dirty="0">
              <a:effectLst>
                <a:outerShdw blurRad="38100" dist="38100" dir="2700000" algn="tl">
                  <a:srgbClr val="000000">
                    <a:alpha val="43137"/>
                  </a:srgbClr>
                </a:outerShdw>
              </a:effectLst>
            </a:endParaRPr>
          </a:p>
          <a:p>
            <a:pPr marL="285750" indent="-285750">
              <a:buFontTx/>
              <a:buChar char="-"/>
            </a:pPr>
            <a:endParaRPr lang="en-GB" i="1" dirty="0" smtClean="0">
              <a:effectLst>
                <a:outerShdw blurRad="38100" dist="38100" dir="2700000" algn="tl">
                  <a:srgbClr val="000000">
                    <a:alpha val="43137"/>
                  </a:srgbClr>
                </a:outerShdw>
              </a:effectLst>
            </a:endParaRPr>
          </a:p>
          <a:p>
            <a:pPr marL="285750" indent="-285750">
              <a:buFontTx/>
              <a:buChar char="-"/>
            </a:pPr>
            <a:r>
              <a:rPr lang="en-GB" i="1" dirty="0" smtClean="0">
                <a:effectLst>
                  <a:outerShdw blurRad="38100" dist="38100" dir="2700000" algn="tl">
                    <a:srgbClr val="000000">
                      <a:alpha val="43137"/>
                    </a:srgbClr>
                  </a:outerShdw>
                </a:effectLst>
              </a:rPr>
              <a:t>Enhance exchange </a:t>
            </a:r>
            <a:r>
              <a:rPr lang="en-GB" i="1" dirty="0">
                <a:effectLst>
                  <a:outerShdw blurRad="38100" dist="38100" dir="2700000" algn="tl">
                    <a:srgbClr val="000000">
                      <a:alpha val="43137"/>
                    </a:srgbClr>
                  </a:outerShdw>
                </a:effectLst>
              </a:rPr>
              <a:t>among state and central agencies at real time to make decisions at river basin level in particular for flood management and reservoir operation</a:t>
            </a:r>
            <a:r>
              <a:rPr lang="en-GB" i="1" dirty="0" smtClean="0">
                <a:effectLst>
                  <a:outerShdw blurRad="38100" dist="38100" dir="2700000" algn="tl">
                    <a:srgbClr val="000000">
                      <a:alpha val="43137"/>
                    </a:srgbClr>
                  </a:outerShdw>
                </a:effectLst>
              </a:rPr>
              <a:t>.</a:t>
            </a:r>
          </a:p>
          <a:p>
            <a:pPr marL="285750" indent="-285750">
              <a:buFontTx/>
              <a:buChar char="-"/>
            </a:pPr>
            <a:endParaRPr lang="en-GB" i="1" dirty="0">
              <a:effectLst>
                <a:outerShdw blurRad="38100" dist="38100" dir="2700000" algn="tl">
                  <a:srgbClr val="000000">
                    <a:alpha val="43137"/>
                  </a:srgbClr>
                </a:outerShdw>
              </a:effectLst>
            </a:endParaRPr>
          </a:p>
          <a:p>
            <a:pPr marL="285750" indent="-285750">
              <a:buFontTx/>
              <a:buChar char="-"/>
            </a:pPr>
            <a:r>
              <a:rPr lang="en-GB" i="1" dirty="0">
                <a:effectLst>
                  <a:outerShdw blurRad="38100" dist="38100" dir="2700000" algn="tl">
                    <a:srgbClr val="000000">
                      <a:alpha val="43137"/>
                    </a:srgbClr>
                  </a:outerShdw>
                </a:effectLst>
              </a:rPr>
              <a:t>Maharashtra, Karnataka, </a:t>
            </a:r>
            <a:r>
              <a:rPr lang="en-GB" i="1" dirty="0" smtClean="0">
                <a:effectLst>
                  <a:outerShdw blurRad="38100" dist="38100" dir="2700000" algn="tl">
                    <a:srgbClr val="000000">
                      <a:alpha val="43137"/>
                    </a:srgbClr>
                  </a:outerShdw>
                </a:effectLst>
              </a:rPr>
              <a:t>Tamil Nadu</a:t>
            </a:r>
            <a:r>
              <a:rPr lang="en-GB" i="1" dirty="0">
                <a:effectLst>
                  <a:outerShdw blurRad="38100" dist="38100" dir="2700000" algn="tl">
                    <a:srgbClr val="000000">
                      <a:alpha val="43137"/>
                    </a:srgbClr>
                  </a:outerShdw>
                </a:effectLst>
              </a:rPr>
              <a:t>, Puducherry </a:t>
            </a:r>
            <a:r>
              <a:rPr lang="en-GB" i="1" dirty="0" smtClean="0">
                <a:effectLst>
                  <a:outerShdw blurRad="38100" dist="38100" dir="2700000" algn="tl">
                    <a:srgbClr val="000000">
                      <a:alpha val="43137"/>
                    </a:srgbClr>
                  </a:outerShdw>
                </a:effectLst>
              </a:rPr>
              <a:t>are </a:t>
            </a:r>
            <a:r>
              <a:rPr lang="en-GB" i="1" dirty="0">
                <a:effectLst>
                  <a:outerShdw blurRad="38100" dist="38100" dir="2700000" algn="tl">
                    <a:srgbClr val="000000">
                      <a:alpha val="43137"/>
                    </a:srgbClr>
                  </a:outerShdw>
                </a:effectLst>
              </a:rPr>
              <a:t>sharing  data in </a:t>
            </a:r>
            <a:r>
              <a:rPr lang="en-GB" i="1" dirty="0" smtClean="0">
                <a:effectLst>
                  <a:outerShdw blurRad="38100" dist="38100" dir="2700000" algn="tl">
                    <a:srgbClr val="000000">
                      <a:alpha val="43137"/>
                    </a:srgbClr>
                  </a:outerShdw>
                </a:effectLst>
              </a:rPr>
              <a:t>public</a:t>
            </a:r>
            <a:endParaRPr 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9312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dia WRIS new"/>
          <p:cNvPicPr>
            <a:picLocks noChangeAspect="1" noChangeArrowheads="1"/>
          </p:cNvPicPr>
          <p:nvPr/>
        </p:nvPicPr>
        <p:blipFill rotWithShape="1">
          <a:blip r:embed="rId2">
            <a:extLst>
              <a:ext uri="{28A0092B-C50C-407E-A947-70E740481C1C}">
                <a14:useLocalDpi xmlns:a14="http://schemas.microsoft.com/office/drawing/2010/main" val="0"/>
              </a:ext>
            </a:extLst>
          </a:blip>
          <a:srcRect r="1622" b="54309"/>
          <a:stretch/>
        </p:blipFill>
        <p:spPr bwMode="auto">
          <a:xfrm>
            <a:off x="3075710" y="1023914"/>
            <a:ext cx="6077389" cy="2118484"/>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itle 1"/>
          <p:cNvSpPr>
            <a:spLocks noGrp="1"/>
          </p:cNvSpPr>
          <p:nvPr>
            <p:ph type="title"/>
          </p:nvPr>
        </p:nvSpPr>
        <p:spPr>
          <a:xfrm>
            <a:off x="46402" y="26289"/>
            <a:ext cx="8229600" cy="1143000"/>
          </a:xfrm>
        </p:spPr>
        <p:txBody>
          <a:bodyPr>
            <a:noAutofit/>
          </a:bodyPr>
          <a:lstStyle/>
          <a:p>
            <a:r>
              <a:rPr lang="en-US" sz="2800" b="1" kern="0" dirty="0" smtClean="0">
                <a:solidFill>
                  <a:srgbClr val="C00000"/>
                </a:solidFill>
                <a:effectLst>
                  <a:outerShdw blurRad="38100" dist="38100" dir="2700000" algn="tl">
                    <a:srgbClr val="000000">
                      <a:alpha val="43137"/>
                    </a:srgbClr>
                  </a:outerShdw>
                </a:effectLst>
                <a:latin typeface="+mn-lt"/>
              </a:rPr>
              <a:t>Component B: Improving Water Resources </a:t>
            </a:r>
            <a:br>
              <a:rPr lang="en-US" sz="2800" b="1" kern="0" dirty="0" smtClean="0">
                <a:solidFill>
                  <a:srgbClr val="C00000"/>
                </a:solidFill>
                <a:effectLst>
                  <a:outerShdw blurRad="38100" dist="38100" dir="2700000" algn="tl">
                    <a:srgbClr val="000000">
                      <a:alpha val="43137"/>
                    </a:srgbClr>
                  </a:outerShdw>
                </a:effectLst>
                <a:latin typeface="+mn-lt"/>
              </a:rPr>
            </a:br>
            <a:r>
              <a:rPr lang="en-US" sz="2800" b="1" kern="0" dirty="0" smtClean="0">
                <a:solidFill>
                  <a:srgbClr val="C00000"/>
                </a:solidFill>
                <a:effectLst>
                  <a:outerShdw blurRad="38100" dist="38100" dir="2700000" algn="tl">
                    <a:srgbClr val="000000">
                      <a:alpha val="43137"/>
                    </a:srgbClr>
                  </a:outerShdw>
                </a:effectLst>
                <a:latin typeface="+mn-lt"/>
              </a:rPr>
              <a:t>Information System</a:t>
            </a:r>
            <a:endParaRPr lang="en-US" sz="2800" b="1" kern="0" dirty="0">
              <a:solidFill>
                <a:srgbClr val="C00000"/>
              </a:solidFill>
              <a:effectLst>
                <a:outerShdw blurRad="38100" dist="38100" dir="2700000" algn="tl">
                  <a:srgbClr val="000000">
                    <a:alpha val="43137"/>
                  </a:srgbClr>
                </a:outerShdw>
              </a:effectLst>
              <a:latin typeface="+mn-lt"/>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582" y="4521039"/>
            <a:ext cx="4229914" cy="232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31330" y="9906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2" descr="India WRIS new"/>
          <p:cNvPicPr>
            <a:picLocks noChangeAspect="1" noChangeArrowheads="1"/>
          </p:cNvPicPr>
          <p:nvPr/>
        </p:nvPicPr>
        <p:blipFill rotWithShape="1">
          <a:blip r:embed="rId2">
            <a:extLst>
              <a:ext uri="{28A0092B-C50C-407E-A947-70E740481C1C}">
                <a14:useLocalDpi xmlns:a14="http://schemas.microsoft.com/office/drawing/2010/main" val="0"/>
              </a:ext>
            </a:extLst>
          </a:blip>
          <a:srcRect t="51193" r="1622" b="13799"/>
          <a:stretch/>
        </p:blipFill>
        <p:spPr bwMode="auto">
          <a:xfrm>
            <a:off x="3072298" y="2979760"/>
            <a:ext cx="6077389" cy="162316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Rectangle 2"/>
          <p:cNvSpPr/>
          <p:nvPr/>
        </p:nvSpPr>
        <p:spPr>
          <a:xfrm>
            <a:off x="15922" y="1066800"/>
            <a:ext cx="3170830" cy="569386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sz="2800" b="1" i="1" dirty="0" smtClean="0">
                <a:solidFill>
                  <a:srgbClr val="FF0000"/>
                </a:solidFill>
                <a:effectLst>
                  <a:outerShdw blurRad="38100" dist="38100" dir="2700000" algn="tl">
                    <a:srgbClr val="000000">
                      <a:alpha val="43137"/>
                    </a:srgbClr>
                  </a:outerShdw>
                </a:effectLst>
              </a:rPr>
              <a:t>Plan for HP3:</a:t>
            </a:r>
          </a:p>
          <a:p>
            <a:r>
              <a:rPr lang="en-GB" sz="2400" i="1" dirty="0" smtClean="0">
                <a:solidFill>
                  <a:schemeClr val="tx1"/>
                </a:solidFill>
                <a:effectLst>
                  <a:outerShdw blurRad="38100" dist="38100" dir="2700000" algn="tl">
                    <a:srgbClr val="000000">
                      <a:alpha val="43137"/>
                    </a:srgbClr>
                  </a:outerShdw>
                </a:effectLst>
              </a:rPr>
              <a:t>Upgrade E-SWIS to include Irrigation system performance</a:t>
            </a:r>
          </a:p>
          <a:p>
            <a:endParaRPr lang="en-GB" sz="2400" i="1" dirty="0" smtClean="0">
              <a:solidFill>
                <a:schemeClr val="tx1"/>
              </a:solidFill>
              <a:effectLst>
                <a:outerShdw blurRad="38100" dist="38100" dir="2700000" algn="tl">
                  <a:srgbClr val="000000">
                    <a:alpha val="43137"/>
                  </a:srgbClr>
                </a:outerShdw>
              </a:effectLst>
            </a:endParaRPr>
          </a:p>
          <a:p>
            <a:r>
              <a:rPr lang="en-GB" sz="2400" i="1" dirty="0" smtClean="0">
                <a:solidFill>
                  <a:schemeClr val="tx1"/>
                </a:solidFill>
                <a:effectLst>
                  <a:outerShdw blurRad="38100" dist="38100" dir="2700000" algn="tl">
                    <a:srgbClr val="000000">
                      <a:alpha val="43137"/>
                    </a:srgbClr>
                  </a:outerShdw>
                </a:effectLst>
              </a:rPr>
              <a:t>Upgrade e-GEMS for aquifer information system</a:t>
            </a:r>
          </a:p>
          <a:p>
            <a:endParaRPr lang="en-GB" sz="2400" i="1" dirty="0">
              <a:solidFill>
                <a:schemeClr val="tx1"/>
              </a:solidFill>
              <a:effectLst>
                <a:outerShdw blurRad="38100" dist="38100" dir="2700000" algn="tl">
                  <a:srgbClr val="000000">
                    <a:alpha val="43137"/>
                  </a:srgbClr>
                </a:outerShdw>
              </a:effectLst>
            </a:endParaRPr>
          </a:p>
          <a:p>
            <a:r>
              <a:rPr lang="en-GB" sz="2400" i="1" dirty="0" smtClean="0">
                <a:solidFill>
                  <a:schemeClr val="tx1"/>
                </a:solidFill>
                <a:effectLst>
                  <a:outerShdw blurRad="38100" dist="38100" dir="2700000" algn="tl">
                    <a:srgbClr val="000000">
                      <a:alpha val="43137"/>
                    </a:srgbClr>
                  </a:outerShdw>
                </a:effectLst>
              </a:rPr>
              <a:t>Introduce Web-based Generic models</a:t>
            </a:r>
          </a:p>
          <a:p>
            <a:endParaRPr lang="en-GB" sz="2400" i="1" dirty="0">
              <a:solidFill>
                <a:schemeClr val="tx1"/>
              </a:solidFill>
              <a:effectLst>
                <a:outerShdw blurRad="38100" dist="38100" dir="2700000" algn="tl">
                  <a:srgbClr val="000000">
                    <a:alpha val="43137"/>
                  </a:srgbClr>
                </a:outerShdw>
              </a:effectLst>
            </a:endParaRPr>
          </a:p>
          <a:p>
            <a:r>
              <a:rPr lang="en-GB" sz="2400" i="1" dirty="0" smtClean="0">
                <a:solidFill>
                  <a:schemeClr val="tx1"/>
                </a:solidFill>
                <a:effectLst>
                  <a:outerShdw blurRad="38100" dist="38100" dir="2700000" algn="tl">
                    <a:srgbClr val="000000">
                      <a:alpha val="43137"/>
                    </a:srgbClr>
                  </a:outerShdw>
                </a:effectLst>
              </a:rPr>
              <a:t>Introduce community based monitoring for canal and groundwater</a:t>
            </a:r>
            <a:endParaRPr lang="en-GB" sz="2400" i="1" dirty="0" smtClean="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9316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02" y="26289"/>
            <a:ext cx="8229600" cy="1143000"/>
          </a:xfrm>
        </p:spPr>
        <p:txBody>
          <a:bodyPr>
            <a:noAutofit/>
          </a:bodyPr>
          <a:lstStyle/>
          <a:p>
            <a:r>
              <a:rPr lang="en-US" sz="2800" b="1" kern="0" dirty="0" smtClean="0">
                <a:solidFill>
                  <a:srgbClr val="C00000"/>
                </a:solidFill>
                <a:effectLst>
                  <a:outerShdw blurRad="38100" dist="38100" dir="2700000" algn="tl">
                    <a:srgbClr val="000000">
                      <a:alpha val="43137"/>
                    </a:srgbClr>
                  </a:outerShdw>
                </a:effectLst>
                <a:latin typeface="+mn-lt"/>
              </a:rPr>
              <a:t>Component A&amp;B: Centralized Web-Based Water Resources  Information System</a:t>
            </a:r>
            <a:endParaRPr lang="en-US" sz="2800" b="1" kern="0" dirty="0">
              <a:solidFill>
                <a:srgbClr val="C00000"/>
              </a:solidFill>
              <a:effectLst>
                <a:outerShdw blurRad="38100" dist="38100" dir="2700000" algn="tl">
                  <a:srgbClr val="000000">
                    <a:alpha val="43137"/>
                  </a:srgbClr>
                </a:outerShdw>
              </a:effectLst>
              <a:latin typeface="+mn-lt"/>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966216"/>
            <a:ext cx="4229914" cy="232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WB189165\AppData\Local\Microsoft\Windows\Temporary Internet Files\Content.Outlook\MGB3EX7I\World Bank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31330" y="9906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52400" y="1093005"/>
            <a:ext cx="3170830"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sz="2000" i="1" dirty="0" smtClean="0">
                <a:solidFill>
                  <a:srgbClr val="FF0000"/>
                </a:solidFill>
                <a:effectLst>
                  <a:outerShdw blurRad="38100" dist="38100" dir="2700000" algn="tl">
                    <a:srgbClr val="000000">
                      <a:alpha val="43137"/>
                    </a:srgbClr>
                  </a:outerShdw>
                </a:effectLst>
              </a:rPr>
              <a:t>Updated information from Central Agencies will be key to India WRIS</a:t>
            </a:r>
          </a:p>
          <a:p>
            <a:endParaRPr lang="en-GB" sz="2000" i="1" dirty="0" smtClean="0">
              <a:solidFill>
                <a:srgbClr val="FF0000"/>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GB" sz="2000" i="1" dirty="0" smtClean="0">
                <a:solidFill>
                  <a:srgbClr val="FF0000"/>
                </a:solidFill>
                <a:effectLst>
                  <a:outerShdw blurRad="38100" dist="38100" dir="2700000" algn="tl">
                    <a:srgbClr val="000000">
                      <a:alpha val="43137"/>
                    </a:srgbClr>
                  </a:outerShdw>
                </a:effectLst>
              </a:rPr>
              <a:t>Survey of India</a:t>
            </a:r>
          </a:p>
          <a:p>
            <a:pPr marL="742950" lvl="1" indent="-285750">
              <a:buFont typeface="Arial" panose="020B0604020202020204" pitchFamily="34" charset="0"/>
              <a:buChar char="•"/>
            </a:pPr>
            <a:r>
              <a:rPr lang="en-GB" sz="2000" i="1" dirty="0" smtClean="0">
                <a:solidFill>
                  <a:srgbClr val="FF0000"/>
                </a:solidFill>
                <a:effectLst>
                  <a:outerShdw blurRad="38100" dist="38100" dir="2700000" algn="tl">
                    <a:srgbClr val="000000">
                      <a:alpha val="43137"/>
                    </a:srgbClr>
                  </a:outerShdw>
                </a:effectLst>
              </a:rPr>
              <a:t>NRSC</a:t>
            </a:r>
          </a:p>
          <a:p>
            <a:pPr marL="742950" lvl="1" indent="-285750">
              <a:buFont typeface="Arial" panose="020B0604020202020204" pitchFamily="34" charset="0"/>
              <a:buChar char="•"/>
            </a:pPr>
            <a:r>
              <a:rPr lang="en-GB" sz="2000" i="1" dirty="0" smtClean="0">
                <a:solidFill>
                  <a:srgbClr val="FF0000"/>
                </a:solidFill>
                <a:effectLst>
                  <a:outerShdw blurRad="38100" dist="38100" dir="2700000" algn="tl">
                    <a:srgbClr val="000000">
                      <a:alpha val="43137"/>
                    </a:srgbClr>
                  </a:outerShdw>
                </a:effectLst>
              </a:rPr>
              <a:t>CWC</a:t>
            </a:r>
          </a:p>
          <a:p>
            <a:pPr marL="742950" lvl="1" indent="-285750">
              <a:buFont typeface="Arial" panose="020B0604020202020204" pitchFamily="34" charset="0"/>
              <a:buChar char="•"/>
            </a:pPr>
            <a:r>
              <a:rPr lang="en-GB" sz="2000" i="1" dirty="0" smtClean="0">
                <a:solidFill>
                  <a:srgbClr val="FF0000"/>
                </a:solidFill>
                <a:effectLst>
                  <a:outerShdw blurRad="38100" dist="38100" dir="2700000" algn="tl">
                    <a:srgbClr val="000000">
                      <a:alpha val="43137"/>
                    </a:srgbClr>
                  </a:outerShdw>
                </a:effectLst>
              </a:rPr>
              <a:t>CGWB</a:t>
            </a:r>
          </a:p>
          <a:p>
            <a:pPr marL="742950" lvl="1" indent="-285750">
              <a:buFont typeface="Arial" panose="020B0604020202020204" pitchFamily="34" charset="0"/>
              <a:buChar char="•"/>
            </a:pPr>
            <a:r>
              <a:rPr lang="en-GB" sz="2000" i="1" dirty="0" smtClean="0">
                <a:solidFill>
                  <a:srgbClr val="FF0000"/>
                </a:solidFill>
                <a:effectLst>
                  <a:outerShdw blurRad="38100" dist="38100" dir="2700000" algn="tl">
                    <a:srgbClr val="000000">
                      <a:alpha val="43137"/>
                    </a:srgbClr>
                  </a:outerShdw>
                </a:effectLst>
              </a:rPr>
              <a:t>IMD</a:t>
            </a:r>
          </a:p>
          <a:p>
            <a:pPr marL="742950" lvl="1" indent="-285750">
              <a:buFont typeface="Arial" panose="020B0604020202020204" pitchFamily="34" charset="0"/>
              <a:buChar char="•"/>
            </a:pPr>
            <a:r>
              <a:rPr lang="en-GB" sz="2000" i="1" dirty="0" smtClean="0">
                <a:solidFill>
                  <a:srgbClr val="FF0000"/>
                </a:solidFill>
                <a:effectLst>
                  <a:outerShdw blurRad="38100" dist="38100" dir="2700000" algn="tl">
                    <a:srgbClr val="000000">
                      <a:alpha val="43137"/>
                    </a:srgbClr>
                  </a:outerShdw>
                </a:effectLst>
              </a:rPr>
              <a:t>CGWB</a:t>
            </a:r>
            <a:endParaRPr lang="en-GB" sz="2000" i="1" dirty="0">
              <a:solidFill>
                <a:srgbClr val="FF0000"/>
              </a:solidFill>
              <a:effectLst>
                <a:outerShdw blurRad="38100" dist="38100" dir="2700000" algn="tl">
                  <a:srgbClr val="000000">
                    <a:alpha val="43137"/>
                  </a:srgbClr>
                </a:outerShdw>
              </a:effectLst>
            </a:endParaRPr>
          </a:p>
          <a:p>
            <a:r>
              <a:rPr lang="en-GB" sz="2000" i="1" dirty="0">
                <a:solidFill>
                  <a:srgbClr val="FF0000"/>
                </a:solidFill>
                <a:effectLst>
                  <a:outerShdw blurRad="38100" dist="38100" dir="2700000" algn="tl">
                    <a:srgbClr val="000000">
                      <a:alpha val="43137"/>
                    </a:srgbClr>
                  </a:outerShdw>
                </a:effectLst>
              </a:rPr>
              <a:t>a</a:t>
            </a:r>
            <a:r>
              <a:rPr lang="en-GB" sz="2000" i="1" dirty="0" smtClean="0">
                <a:solidFill>
                  <a:srgbClr val="FF0000"/>
                </a:solidFill>
                <a:effectLst>
                  <a:outerShdw blurRad="38100" dist="38100" dir="2700000" algn="tl">
                    <a:srgbClr val="000000">
                      <a:alpha val="43137"/>
                    </a:srgbClr>
                  </a:outerShdw>
                </a:effectLst>
              </a:rPr>
              <a:t>nd States</a:t>
            </a:r>
          </a:p>
          <a:p>
            <a:endParaRPr lang="en-GB" sz="2000" i="1" dirty="0" smtClean="0">
              <a:solidFill>
                <a:srgbClr val="FF0000"/>
              </a:solidFill>
              <a:effectLst>
                <a:outerShdw blurRad="38100" dist="38100" dir="2700000" algn="tl">
                  <a:srgbClr val="000000">
                    <a:alpha val="43137"/>
                  </a:srgbClr>
                </a:outerShdw>
              </a:effectLst>
            </a:endParaRPr>
          </a:p>
          <a:p>
            <a:r>
              <a:rPr lang="en-GB" sz="2000" i="1" dirty="0" smtClean="0">
                <a:solidFill>
                  <a:srgbClr val="0000FF"/>
                </a:solidFill>
                <a:effectLst>
                  <a:outerShdw blurRad="38100" dist="38100" dir="2700000" algn="tl">
                    <a:srgbClr val="000000">
                      <a:alpha val="43137"/>
                    </a:srgbClr>
                  </a:outerShdw>
                </a:effectLst>
              </a:rPr>
              <a:t>States may also develop their own chapters.</a:t>
            </a:r>
            <a:endParaRPr lang="en-GB" sz="2000" i="1" dirty="0" smtClean="0">
              <a:solidFill>
                <a:srgbClr val="FF0000"/>
              </a:solidFill>
              <a:effectLst>
                <a:outerShdw blurRad="38100" dist="38100" dir="2700000" algn="tl">
                  <a:srgbClr val="000000">
                    <a:alpha val="43137"/>
                  </a:srgbClr>
                </a:outerShdw>
              </a:effectLst>
            </a:endParaRPr>
          </a:p>
        </p:txBody>
      </p:sp>
      <p:sp>
        <p:nvSpPr>
          <p:cNvPr id="4" name="Rectangle 3"/>
          <p:cNvSpPr/>
          <p:nvPr/>
        </p:nvSpPr>
        <p:spPr>
          <a:xfrm>
            <a:off x="0" y="5638800"/>
            <a:ext cx="911267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2800" i="1" dirty="0" smtClean="0">
                <a:solidFill>
                  <a:srgbClr val="FF0000"/>
                </a:solidFill>
                <a:effectLst>
                  <a:outerShdw blurRad="38100" dist="38100" dir="2700000" algn="tl">
                    <a:srgbClr val="000000">
                      <a:alpha val="43137"/>
                    </a:srgbClr>
                  </a:outerShdw>
                </a:effectLst>
              </a:rPr>
              <a:t>Data/information </a:t>
            </a:r>
            <a:r>
              <a:rPr lang="en-GB" sz="2800" i="1" dirty="0">
                <a:solidFill>
                  <a:srgbClr val="FF0000"/>
                </a:solidFill>
                <a:effectLst>
                  <a:outerShdw blurRad="38100" dist="38100" dir="2700000" algn="tl">
                    <a:srgbClr val="000000">
                      <a:alpha val="43137"/>
                    </a:srgbClr>
                  </a:outerShdw>
                </a:effectLst>
              </a:rPr>
              <a:t>s</a:t>
            </a:r>
            <a:r>
              <a:rPr lang="en-GB" sz="2800" i="1" dirty="0" smtClean="0">
                <a:solidFill>
                  <a:srgbClr val="FF0000"/>
                </a:solidFill>
                <a:effectLst>
                  <a:outerShdw blurRad="38100" dist="38100" dir="2700000" algn="tl">
                    <a:srgbClr val="000000">
                      <a:alpha val="43137"/>
                    </a:srgbClr>
                  </a:outerShdw>
                </a:effectLst>
              </a:rPr>
              <a:t>haring </a:t>
            </a:r>
            <a:r>
              <a:rPr lang="en-GB" sz="2800" i="1" dirty="0">
                <a:solidFill>
                  <a:srgbClr val="FF0000"/>
                </a:solidFill>
                <a:effectLst>
                  <a:outerShdw blurRad="38100" dist="38100" dir="2700000" algn="tl">
                    <a:srgbClr val="000000">
                      <a:alpha val="43137"/>
                    </a:srgbClr>
                  </a:outerShdw>
                </a:effectLst>
              </a:rPr>
              <a:t>protocol </a:t>
            </a:r>
            <a:r>
              <a:rPr lang="en-GB" sz="2800" i="1" dirty="0" smtClean="0">
                <a:solidFill>
                  <a:srgbClr val="FF0000"/>
                </a:solidFill>
                <a:effectLst>
                  <a:outerShdw blurRad="38100" dist="38100" dir="2700000" algn="tl">
                    <a:srgbClr val="000000">
                      <a:alpha val="43137"/>
                    </a:srgbClr>
                  </a:outerShdw>
                </a:effectLst>
              </a:rPr>
              <a:t>would play key role in updating multi-disciplinary data and making them accessible</a:t>
            </a:r>
            <a:endParaRPr lang="en-GB" sz="2800" i="1"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3323230" y="3606182"/>
            <a:ext cx="5867400" cy="954107"/>
          </a:xfrm>
          <a:prstGeom prst="rect">
            <a:avLst/>
          </a:prstGeom>
        </p:spPr>
        <p:txBody>
          <a:bodyPr wrap="square">
            <a:spAutoFit/>
          </a:bodyPr>
          <a:lstStyle/>
          <a:p>
            <a:pPr algn="ctr"/>
            <a:r>
              <a:rPr lang="en-GB" sz="2800" i="1" dirty="0" smtClean="0">
                <a:solidFill>
                  <a:srgbClr val="0000FF"/>
                </a:solidFill>
                <a:effectLst>
                  <a:outerShdw blurRad="38100" dist="38100" dir="2700000" algn="tl">
                    <a:srgbClr val="000000">
                      <a:alpha val="43137"/>
                    </a:srgbClr>
                  </a:outerShdw>
                </a:effectLst>
              </a:rPr>
              <a:t>Upgrade India WRIS into</a:t>
            </a:r>
          </a:p>
          <a:p>
            <a:pPr algn="ctr"/>
            <a:r>
              <a:rPr lang="en-GB" sz="2800" i="1" dirty="0" smtClean="0">
                <a:solidFill>
                  <a:srgbClr val="0000FF"/>
                </a:solidFill>
                <a:effectLst>
                  <a:outerShdw blurRad="38100" dist="38100" dir="2700000" algn="tl">
                    <a:srgbClr val="000000">
                      <a:alpha val="43137"/>
                    </a:srgbClr>
                  </a:outerShdw>
                </a:effectLst>
              </a:rPr>
              <a:t>National Water Information Centre</a:t>
            </a:r>
          </a:p>
        </p:txBody>
      </p:sp>
      <p:sp>
        <p:nvSpPr>
          <p:cNvPr id="9" name="Rectangle 8"/>
          <p:cNvSpPr/>
          <p:nvPr/>
        </p:nvSpPr>
        <p:spPr>
          <a:xfrm>
            <a:off x="2986094" y="4847879"/>
            <a:ext cx="6105456"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2000" i="1" dirty="0" smtClean="0">
                <a:solidFill>
                  <a:srgbClr val="FF0000"/>
                </a:solidFill>
                <a:effectLst>
                  <a:outerShdw blurRad="38100" dist="38100" dir="2700000" algn="tl">
                    <a:srgbClr val="000000">
                      <a:alpha val="43137"/>
                    </a:srgbClr>
                  </a:outerShdw>
                </a:effectLst>
              </a:rPr>
              <a:t>The protocol for WRIS needs to be developed and shared so that States can follow the same</a:t>
            </a:r>
            <a:endParaRPr lang="en-GB" sz="2000"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4136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9640"/>
          </a:xfrm>
          <a:prstGeom prst="rect">
            <a:avLst/>
          </a:prstGeom>
          <a:noFill/>
          <a:ln w="9525">
            <a:noFill/>
            <a:miter lim="800000"/>
            <a:headEnd/>
            <a:tailEnd/>
          </a:ln>
        </p:spPr>
      </p:pic>
      <p:sp>
        <p:nvSpPr>
          <p:cNvPr id="5" name="TextBox 4"/>
          <p:cNvSpPr txBox="1"/>
          <p:nvPr/>
        </p:nvSpPr>
        <p:spPr bwMode="auto">
          <a:xfrm>
            <a:off x="0" y="4648200"/>
            <a:ext cx="1413710" cy="300458"/>
          </a:xfrm>
          <a:prstGeom prst="rect">
            <a:avLst/>
          </a:prstGeom>
          <a:solidFill>
            <a:schemeClr val="accent1">
              <a:lumMod val="75000"/>
            </a:schemeClr>
          </a:solidFill>
        </p:spPr>
        <p:txBody>
          <a:bodyPr>
            <a:spAutoFit/>
          </a:bodyPr>
          <a:lstStyle/>
          <a:p>
            <a:pPr algn="ctr">
              <a:defRPr/>
            </a:pPr>
            <a:r>
              <a:rPr lang="en-GB" sz="1200" dirty="0">
                <a:latin typeface="Bookman Old Style" pitchFamily="18" charset="0"/>
                <a:cs typeface="Arial" pitchFamily="34" charset="0"/>
              </a:rPr>
              <a:t>Model explorer</a:t>
            </a:r>
          </a:p>
        </p:txBody>
      </p:sp>
      <p:sp>
        <p:nvSpPr>
          <p:cNvPr id="6" name="TextBox 5"/>
          <p:cNvSpPr txBox="1"/>
          <p:nvPr/>
        </p:nvSpPr>
        <p:spPr bwMode="auto">
          <a:xfrm>
            <a:off x="1828800" y="3505200"/>
            <a:ext cx="1905000" cy="307777"/>
          </a:xfrm>
          <a:prstGeom prst="rect">
            <a:avLst/>
          </a:prstGeom>
          <a:solidFill>
            <a:schemeClr val="accent1">
              <a:lumMod val="75000"/>
            </a:schemeClr>
          </a:solidFill>
        </p:spPr>
        <p:txBody>
          <a:bodyPr wrap="square">
            <a:spAutoFit/>
          </a:bodyPr>
          <a:lstStyle/>
          <a:p>
            <a:pPr algn="ctr">
              <a:defRPr/>
            </a:pPr>
            <a:r>
              <a:rPr lang="en-GB" sz="1400" dirty="0" smtClean="0">
                <a:latin typeface="Bookman Old Style" pitchFamily="18" charset="0"/>
                <a:cs typeface="Arial" pitchFamily="34" charset="0"/>
              </a:rPr>
              <a:t>Model Display</a:t>
            </a:r>
            <a:endParaRPr lang="en-GB" sz="1400" dirty="0">
              <a:latin typeface="Bookman Old Style" pitchFamily="18" charset="0"/>
              <a:cs typeface="Arial" pitchFamily="34" charset="0"/>
            </a:endParaRPr>
          </a:p>
        </p:txBody>
      </p:sp>
      <p:sp>
        <p:nvSpPr>
          <p:cNvPr id="7" name="TextBox 6"/>
          <p:cNvSpPr txBox="1"/>
          <p:nvPr/>
        </p:nvSpPr>
        <p:spPr bwMode="auto">
          <a:xfrm>
            <a:off x="7813970" y="3182858"/>
            <a:ext cx="1146342" cy="334994"/>
          </a:xfrm>
          <a:prstGeom prst="rect">
            <a:avLst/>
          </a:prstGeom>
          <a:solidFill>
            <a:schemeClr val="accent1">
              <a:lumMod val="75000"/>
            </a:schemeClr>
          </a:solidFill>
        </p:spPr>
        <p:txBody>
          <a:bodyPr>
            <a:spAutoFit/>
          </a:bodyPr>
          <a:lstStyle/>
          <a:p>
            <a:pPr algn="ctr">
              <a:defRPr/>
            </a:pPr>
            <a:r>
              <a:rPr lang="en-GB" sz="1400" dirty="0">
                <a:latin typeface="Bookman Old Style" pitchFamily="18" charset="0"/>
                <a:cs typeface="Arial" pitchFamily="34" charset="0"/>
              </a:rPr>
              <a:t>Properties</a:t>
            </a:r>
          </a:p>
        </p:txBody>
      </p:sp>
      <p:sp>
        <p:nvSpPr>
          <p:cNvPr id="8" name="TextBox 7"/>
          <p:cNvSpPr txBox="1"/>
          <p:nvPr/>
        </p:nvSpPr>
        <p:spPr bwMode="auto">
          <a:xfrm>
            <a:off x="8181474" y="6029150"/>
            <a:ext cx="830514" cy="334994"/>
          </a:xfrm>
          <a:prstGeom prst="rect">
            <a:avLst/>
          </a:prstGeom>
          <a:solidFill>
            <a:schemeClr val="accent1">
              <a:lumMod val="75000"/>
            </a:schemeClr>
          </a:solidFill>
        </p:spPr>
        <p:txBody>
          <a:bodyPr>
            <a:spAutoFit/>
          </a:bodyPr>
          <a:lstStyle/>
          <a:p>
            <a:pPr algn="ctr">
              <a:defRPr/>
            </a:pPr>
            <a:r>
              <a:rPr lang="en-GB" sz="1400" dirty="0">
                <a:latin typeface="Bookman Old Style" pitchFamily="18" charset="0"/>
                <a:cs typeface="Arial" pitchFamily="34" charset="0"/>
              </a:rPr>
              <a:t>Tools</a:t>
            </a:r>
          </a:p>
        </p:txBody>
      </p:sp>
      <p:sp>
        <p:nvSpPr>
          <p:cNvPr id="9" name="TextBox 8"/>
          <p:cNvSpPr txBox="1"/>
          <p:nvPr/>
        </p:nvSpPr>
        <p:spPr bwMode="auto">
          <a:xfrm>
            <a:off x="3124200" y="4724400"/>
            <a:ext cx="3200400" cy="307777"/>
          </a:xfrm>
          <a:prstGeom prst="rect">
            <a:avLst/>
          </a:prstGeom>
          <a:solidFill>
            <a:schemeClr val="accent1">
              <a:lumMod val="75000"/>
            </a:schemeClr>
          </a:solidFill>
        </p:spPr>
        <p:txBody>
          <a:bodyPr wrap="square">
            <a:spAutoFit/>
          </a:bodyPr>
          <a:lstStyle/>
          <a:p>
            <a:pPr algn="ctr">
              <a:defRPr/>
            </a:pPr>
            <a:r>
              <a:rPr lang="en-GB" sz="1400" dirty="0" smtClean="0">
                <a:latin typeface="Bookman Old Style" pitchFamily="18" charset="0"/>
                <a:cs typeface="Arial" pitchFamily="34" charset="0"/>
              </a:rPr>
              <a:t>Select items/ Display chart</a:t>
            </a:r>
            <a:endParaRPr lang="en-GB" sz="1400" dirty="0">
              <a:latin typeface="Bookman Old Style" pitchFamily="18" charset="0"/>
              <a:cs typeface="Arial" pitchFamily="34" charset="0"/>
            </a:endParaRPr>
          </a:p>
        </p:txBody>
      </p:sp>
      <p:sp>
        <p:nvSpPr>
          <p:cNvPr id="10" name="Title 1"/>
          <p:cNvSpPr txBox="1">
            <a:spLocks/>
          </p:cNvSpPr>
          <p:nvPr/>
        </p:nvSpPr>
        <p:spPr>
          <a:xfrm>
            <a:off x="178524" y="152400"/>
            <a:ext cx="8751308" cy="439718"/>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smtClean="0">
                <a:solidFill>
                  <a:srgbClr val="C00000"/>
                </a:solidFill>
                <a:effectLst>
                  <a:outerShdw blurRad="38100" dist="38100" dir="2700000" algn="tl">
                    <a:srgbClr val="000000">
                      <a:alpha val="43137"/>
                    </a:srgbClr>
                  </a:outerShdw>
                </a:effectLst>
              </a:rPr>
              <a:t>Component C: Water Resources Management Applications</a:t>
            </a:r>
            <a:endParaRPr lang="da-DK" sz="1400" dirty="0"/>
          </a:p>
        </p:txBody>
      </p:sp>
      <p:sp>
        <p:nvSpPr>
          <p:cNvPr id="11" name="Rectangle 10"/>
          <p:cNvSpPr/>
          <p:nvPr/>
        </p:nvSpPr>
        <p:spPr>
          <a:xfrm>
            <a:off x="-107530" y="493776"/>
            <a:ext cx="9251530" cy="4001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2000" i="1" dirty="0" smtClean="0">
                <a:solidFill>
                  <a:srgbClr val="FF0000"/>
                </a:solidFill>
                <a:effectLst>
                  <a:outerShdw blurRad="38100" dist="38100" dir="2700000" algn="tl">
                    <a:srgbClr val="000000">
                      <a:alpha val="43137"/>
                    </a:srgbClr>
                  </a:outerShdw>
                </a:effectLst>
              </a:rPr>
              <a:t>During HP2, Nine states developed DSS, now will be </a:t>
            </a:r>
            <a:r>
              <a:rPr lang="en-GB" sz="2000" i="1" dirty="0" err="1" smtClean="0">
                <a:solidFill>
                  <a:srgbClr val="FF0000"/>
                </a:solidFill>
                <a:effectLst>
                  <a:outerShdw blurRad="38100" dist="38100" dir="2700000" algn="tl">
                    <a:srgbClr val="000000">
                      <a:alpha val="43137"/>
                    </a:srgbClr>
                  </a:outerShdw>
                </a:effectLst>
              </a:rPr>
              <a:t>upscaled</a:t>
            </a:r>
            <a:r>
              <a:rPr lang="en-GB" sz="2000" i="1" dirty="0" smtClean="0">
                <a:solidFill>
                  <a:srgbClr val="FF0000"/>
                </a:solidFill>
                <a:effectLst>
                  <a:outerShdw blurRad="38100" dist="38100" dir="2700000" algn="tl">
                    <a:srgbClr val="000000">
                      <a:alpha val="43137"/>
                    </a:srgbClr>
                  </a:outerShdw>
                </a:effectLst>
              </a:rPr>
              <a:t> to other river basins</a:t>
            </a:r>
            <a:endParaRPr lang="en-GB" sz="2000"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546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4952" y="930166"/>
            <a:ext cx="8513379" cy="4083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2" descr="C:\Data\projects\11803440 DSS Planning\8.   State Visits\g. Tranche IV\4. Andhra Pradesh\pictures\Carters\APSiteVisit_GWIrrig_20090527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6193" y="979300"/>
            <a:ext cx="5817476" cy="3975276"/>
          </a:xfrm>
          <a:prstGeom prst="rect">
            <a:avLst/>
          </a:prstGeom>
          <a:noFill/>
          <a:ln w="9525">
            <a:noFill/>
            <a:miter lim="800000"/>
            <a:headEnd/>
            <a:tailEnd/>
          </a:ln>
        </p:spPr>
      </p:pic>
      <p:sp>
        <p:nvSpPr>
          <p:cNvPr id="2" name="Title 1"/>
          <p:cNvSpPr>
            <a:spLocks noGrp="1"/>
          </p:cNvSpPr>
          <p:nvPr>
            <p:ph type="title"/>
          </p:nvPr>
        </p:nvSpPr>
        <p:spPr>
          <a:xfrm>
            <a:off x="171974" y="152400"/>
            <a:ext cx="8751308" cy="439718"/>
          </a:xfrm>
        </p:spPr>
        <p:txBody>
          <a:bodyPr>
            <a:normAutofit fontScale="90000"/>
          </a:bodyPr>
          <a:lstStyle/>
          <a:p>
            <a:r>
              <a:rPr lang="en-US" sz="3300" b="1" dirty="0" smtClean="0">
                <a:solidFill>
                  <a:srgbClr val="C00000"/>
                </a:solidFill>
                <a:effectLst>
                  <a:outerShdw blurRad="38100" dist="38100" dir="2700000" algn="tl">
                    <a:srgbClr val="000000">
                      <a:alpha val="43137"/>
                    </a:srgbClr>
                  </a:outerShdw>
                </a:effectLst>
              </a:rPr>
              <a:t>Component C: </a:t>
            </a:r>
            <a:br>
              <a:rPr lang="en-US" sz="3300" b="1" dirty="0" smtClean="0">
                <a:solidFill>
                  <a:srgbClr val="C00000"/>
                </a:solidFill>
                <a:effectLst>
                  <a:outerShdw blurRad="38100" dist="38100" dir="2700000" algn="tl">
                    <a:srgbClr val="000000">
                      <a:alpha val="43137"/>
                    </a:srgbClr>
                  </a:outerShdw>
                </a:effectLst>
              </a:rPr>
            </a:br>
            <a:r>
              <a:rPr lang="en-US" sz="3300" b="1" dirty="0" smtClean="0">
                <a:solidFill>
                  <a:srgbClr val="C00000"/>
                </a:solidFill>
                <a:effectLst>
                  <a:outerShdw blurRad="38100" dist="38100" dir="2700000" algn="tl">
                    <a:srgbClr val="000000">
                      <a:alpha val="43137"/>
                    </a:srgbClr>
                  </a:outerShdw>
                </a:effectLst>
              </a:rPr>
              <a:t>DSS </a:t>
            </a:r>
            <a:r>
              <a:rPr lang="en-US" sz="3300" b="1" dirty="0">
                <a:solidFill>
                  <a:srgbClr val="C00000"/>
                </a:solidFill>
                <a:effectLst>
                  <a:outerShdw blurRad="38100" dist="38100" dir="2700000" algn="tl">
                    <a:srgbClr val="000000">
                      <a:alpha val="43137"/>
                    </a:srgbClr>
                  </a:outerShdw>
                </a:effectLst>
              </a:rPr>
              <a:t>for </a:t>
            </a:r>
            <a:r>
              <a:rPr lang="en-US" sz="3300" b="1" dirty="0" smtClean="0">
                <a:solidFill>
                  <a:srgbClr val="C00000"/>
                </a:solidFill>
                <a:effectLst>
                  <a:outerShdw blurRad="38100" dist="38100" dir="2700000" algn="tl">
                    <a:srgbClr val="000000">
                      <a:alpha val="43137"/>
                    </a:srgbClr>
                  </a:outerShdw>
                </a:effectLst>
              </a:rPr>
              <a:t>River Basin Planning and Management</a:t>
            </a:r>
            <a:endParaRPr lang="da-DK" sz="1400" dirty="0"/>
          </a:p>
        </p:txBody>
      </p:sp>
      <p:sp>
        <p:nvSpPr>
          <p:cNvPr id="5" name="TextBox 4"/>
          <p:cNvSpPr txBox="1"/>
          <p:nvPr/>
        </p:nvSpPr>
        <p:spPr>
          <a:xfrm>
            <a:off x="3578771" y="5052456"/>
            <a:ext cx="5344511" cy="1384995"/>
          </a:xfrm>
          <a:prstGeom prst="rect">
            <a:avLst/>
          </a:prstGeom>
          <a:noFill/>
        </p:spPr>
        <p:txBody>
          <a:bodyPr wrap="square" rtlCol="0">
            <a:spAutoFit/>
          </a:bodyPr>
          <a:lstStyle/>
          <a:p>
            <a:r>
              <a:rPr lang="en-US" sz="1400" b="1" dirty="0" smtClean="0">
                <a:solidFill>
                  <a:schemeClr val="accent1"/>
                </a:solidFill>
                <a:latin typeface="+mj-lt"/>
              </a:rPr>
              <a:t>Value</a:t>
            </a:r>
          </a:p>
          <a:p>
            <a:pPr algn="just"/>
            <a:r>
              <a:rPr lang="en-US" sz="1400" dirty="0" smtClean="0"/>
              <a:t>The states can now optimize their management of surface and groundwater, prioritize problems, test efficiency of possible solutions, and increase the awareness and participation of stakeholders in meeting the challenges of securing water for future generations.</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078" y="1150879"/>
            <a:ext cx="2441910" cy="129277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8191" y="977456"/>
            <a:ext cx="2569780" cy="1143000"/>
          </a:xfrm>
          <a:prstGeom prst="rect">
            <a:avLst/>
          </a:prstGeom>
          <a:noFill/>
          <a:ln w="9525">
            <a:solidFill>
              <a:schemeClr val="tx1"/>
            </a:solidFill>
            <a:miter lim="800000"/>
            <a:headEnd/>
            <a:tailEnd/>
          </a:ln>
        </p:spPr>
      </p:pic>
      <p:sp>
        <p:nvSpPr>
          <p:cNvPr id="16" name="Rectangle 15"/>
          <p:cNvSpPr/>
          <p:nvPr/>
        </p:nvSpPr>
        <p:spPr>
          <a:xfrm>
            <a:off x="126128" y="5285718"/>
            <a:ext cx="3342286" cy="1138773"/>
          </a:xfrm>
          <a:prstGeom prst="rect">
            <a:avLst/>
          </a:prstGeom>
          <a:solidFill>
            <a:schemeClr val="bg1">
              <a:lumMod val="50000"/>
              <a:lumOff val="50000"/>
            </a:schemeClr>
          </a:solidFill>
        </p:spPr>
        <p:txBody>
          <a:bodyPr wrap="square">
            <a:spAutoFit/>
          </a:bodyPr>
          <a:lstStyle/>
          <a:p>
            <a:pPr>
              <a:defRPr/>
            </a:pPr>
            <a:r>
              <a:rPr lang="en-GB" sz="1400" i="1" dirty="0" smtClean="0"/>
              <a:t>“We must start using the DSS for  conflict  resolution among states sharing the same river basin resources” </a:t>
            </a:r>
          </a:p>
          <a:p>
            <a:pPr>
              <a:defRPr/>
            </a:pPr>
            <a:r>
              <a:rPr lang="en-GB" sz="1400" dirty="0" smtClean="0"/>
              <a:t>- </a:t>
            </a:r>
            <a:r>
              <a:rPr lang="en-GB" sz="1200" dirty="0" smtClean="0"/>
              <a:t>Senior Government Engineer, WRD, Maharashtra</a:t>
            </a:r>
            <a:endParaRPr lang="da-DK" sz="1200" dirty="0"/>
          </a:p>
        </p:txBody>
      </p:sp>
      <p:pic>
        <p:nvPicPr>
          <p:cNvPr id="17"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5458" y="1150892"/>
            <a:ext cx="2758957" cy="3711298"/>
          </a:xfrm>
          <a:prstGeom prst="rect">
            <a:avLst/>
          </a:prstGeom>
          <a:noFill/>
          <a:ln w="9525">
            <a:solidFill>
              <a:schemeClr val="tx1"/>
            </a:solidFill>
            <a:miter lim="800000"/>
            <a:headEnd/>
            <a:tailEnd/>
          </a:ln>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903" y="3515718"/>
            <a:ext cx="2301766" cy="1259038"/>
          </a:xfrm>
          <a:prstGeom prst="rect">
            <a:avLst/>
          </a:prstGeom>
          <a:noFill/>
          <a:ln w="9525">
            <a:solidFill>
              <a:schemeClr val="tx1"/>
            </a:solidFill>
            <a:miter lim="800000"/>
            <a:headEnd/>
            <a:tailEnd/>
          </a:ln>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808" y="2538252"/>
            <a:ext cx="1639614" cy="880876"/>
          </a:xfrm>
          <a:prstGeom prst="rect">
            <a:avLst/>
          </a:prstGeom>
          <a:noFill/>
          <a:ln w="9525">
            <a:solidFill>
              <a:schemeClr val="tx1"/>
            </a:solidFill>
            <a:miter lim="800000"/>
            <a:headEnd/>
            <a:tailEnd/>
          </a:ln>
        </p:spPr>
      </p:pic>
      <p:pic>
        <p:nvPicPr>
          <p:cNvPr id="12" name="Picture 11" descr="2003.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0444" y="2128345"/>
            <a:ext cx="1860329" cy="1082459"/>
          </a:xfrm>
          <a:prstGeom prst="rect">
            <a:avLst/>
          </a:prstGeom>
          <a:noFill/>
          <a:ln w="9525">
            <a:solidFill>
              <a:schemeClr val="tx1"/>
            </a:solidFill>
            <a:miter lim="800000"/>
            <a:headEnd/>
            <a:tailEnd/>
          </a:ln>
        </p:spPr>
      </p:pic>
      <p:sp>
        <p:nvSpPr>
          <p:cNvPr id="15" name="TextBox 14"/>
          <p:cNvSpPr txBox="1"/>
          <p:nvPr/>
        </p:nvSpPr>
        <p:spPr>
          <a:xfrm>
            <a:off x="504497" y="1150883"/>
            <a:ext cx="184731" cy="369332"/>
          </a:xfrm>
          <a:prstGeom prst="rect">
            <a:avLst/>
          </a:prstGeom>
          <a:noFill/>
        </p:spPr>
        <p:txBody>
          <a:bodyPr wrap="none" rtlCol="0">
            <a:spAutoFit/>
          </a:bodyPr>
          <a:lstStyle/>
          <a:p>
            <a:endParaRPr lang="en-IN" dirty="0"/>
          </a:p>
        </p:txBody>
      </p:sp>
      <p:sp>
        <p:nvSpPr>
          <p:cNvPr id="18" name="TextBox 17"/>
          <p:cNvSpPr txBox="1"/>
          <p:nvPr/>
        </p:nvSpPr>
        <p:spPr>
          <a:xfrm>
            <a:off x="677928" y="961717"/>
            <a:ext cx="1486304" cy="230832"/>
          </a:xfrm>
          <a:prstGeom prst="rect">
            <a:avLst/>
          </a:prstGeom>
          <a:solidFill>
            <a:schemeClr val="tx1"/>
          </a:solidFill>
        </p:spPr>
        <p:txBody>
          <a:bodyPr wrap="none" rtlCol="0">
            <a:spAutoFit/>
          </a:bodyPr>
          <a:lstStyle/>
          <a:p>
            <a:r>
              <a:rPr lang="en-US" sz="900" dirty="0" smtClean="0">
                <a:solidFill>
                  <a:srgbClr val="FF0000"/>
                </a:solidFill>
              </a:rPr>
              <a:t>Meeting Future Demands</a:t>
            </a:r>
            <a:endParaRPr lang="en-IN" sz="900" dirty="0">
              <a:solidFill>
                <a:srgbClr val="FF0000"/>
              </a:solidFill>
            </a:endParaRPr>
          </a:p>
        </p:txBody>
      </p:sp>
      <p:sp>
        <p:nvSpPr>
          <p:cNvPr id="20" name="TextBox 19"/>
          <p:cNvSpPr txBox="1"/>
          <p:nvPr/>
        </p:nvSpPr>
        <p:spPr>
          <a:xfrm>
            <a:off x="6632038" y="940695"/>
            <a:ext cx="1140056" cy="230832"/>
          </a:xfrm>
          <a:prstGeom prst="rect">
            <a:avLst/>
          </a:prstGeom>
          <a:solidFill>
            <a:schemeClr val="tx1"/>
          </a:solidFill>
        </p:spPr>
        <p:txBody>
          <a:bodyPr wrap="none" rtlCol="0">
            <a:spAutoFit/>
          </a:bodyPr>
          <a:lstStyle/>
          <a:p>
            <a:r>
              <a:rPr lang="en-US" sz="900" dirty="0" smtClean="0">
                <a:solidFill>
                  <a:srgbClr val="FF0000"/>
                </a:solidFill>
              </a:rPr>
              <a:t>Inter-dam Transfer</a:t>
            </a:r>
            <a:endParaRPr lang="en-IN" sz="900" dirty="0">
              <a:solidFill>
                <a:srgbClr val="FF0000"/>
              </a:solidFill>
            </a:endParaRPr>
          </a:p>
        </p:txBody>
      </p:sp>
      <p:sp>
        <p:nvSpPr>
          <p:cNvPr id="21" name="TextBox 20"/>
          <p:cNvSpPr txBox="1"/>
          <p:nvPr/>
        </p:nvSpPr>
        <p:spPr>
          <a:xfrm>
            <a:off x="3725928" y="966970"/>
            <a:ext cx="1396536" cy="230832"/>
          </a:xfrm>
          <a:prstGeom prst="rect">
            <a:avLst/>
          </a:prstGeom>
          <a:solidFill>
            <a:schemeClr val="tx1"/>
          </a:solidFill>
        </p:spPr>
        <p:txBody>
          <a:bodyPr wrap="none" rtlCol="0">
            <a:spAutoFit/>
          </a:bodyPr>
          <a:lstStyle/>
          <a:p>
            <a:r>
              <a:rPr lang="en-US" sz="900" dirty="0" smtClean="0">
                <a:solidFill>
                  <a:srgbClr val="FF0000"/>
                </a:solidFill>
              </a:rPr>
              <a:t>Seasonal  Planning SW</a:t>
            </a:r>
            <a:endParaRPr lang="en-IN" sz="900" dirty="0">
              <a:solidFill>
                <a:srgbClr val="FF0000"/>
              </a:solidFill>
            </a:endParaRPr>
          </a:p>
        </p:txBody>
      </p:sp>
      <p:sp>
        <p:nvSpPr>
          <p:cNvPr id="22" name="TextBox 21"/>
          <p:cNvSpPr txBox="1"/>
          <p:nvPr/>
        </p:nvSpPr>
        <p:spPr>
          <a:xfrm>
            <a:off x="819819" y="4556253"/>
            <a:ext cx="1409360" cy="230832"/>
          </a:xfrm>
          <a:prstGeom prst="rect">
            <a:avLst/>
          </a:prstGeom>
          <a:solidFill>
            <a:schemeClr val="tx1"/>
          </a:solidFill>
        </p:spPr>
        <p:txBody>
          <a:bodyPr wrap="none" rtlCol="0">
            <a:spAutoFit/>
          </a:bodyPr>
          <a:lstStyle/>
          <a:p>
            <a:r>
              <a:rPr lang="en-US" sz="900" dirty="0" smtClean="0">
                <a:solidFill>
                  <a:srgbClr val="FF0000"/>
                </a:solidFill>
              </a:rPr>
              <a:t>Seasonal  Planning GW</a:t>
            </a:r>
            <a:endParaRPr lang="en-IN" sz="900" dirty="0">
              <a:solidFill>
                <a:srgbClr val="FF0000"/>
              </a:solidFill>
            </a:endParaRPr>
          </a:p>
        </p:txBody>
      </p:sp>
      <p:sp>
        <p:nvSpPr>
          <p:cNvPr id="23" name="TextBox 22"/>
          <p:cNvSpPr txBox="1"/>
          <p:nvPr/>
        </p:nvSpPr>
        <p:spPr>
          <a:xfrm>
            <a:off x="1003752" y="2501481"/>
            <a:ext cx="1120820" cy="230832"/>
          </a:xfrm>
          <a:prstGeom prst="rect">
            <a:avLst/>
          </a:prstGeom>
          <a:solidFill>
            <a:schemeClr val="tx1"/>
          </a:solidFill>
        </p:spPr>
        <p:txBody>
          <a:bodyPr wrap="none" rtlCol="0">
            <a:spAutoFit/>
          </a:bodyPr>
          <a:lstStyle/>
          <a:p>
            <a:r>
              <a:rPr lang="en-US" sz="900" dirty="0" smtClean="0">
                <a:solidFill>
                  <a:srgbClr val="FF0000"/>
                </a:solidFill>
              </a:rPr>
              <a:t>Artificial Recharge</a:t>
            </a:r>
            <a:endParaRPr lang="en-IN" sz="900" dirty="0">
              <a:solidFill>
                <a:srgbClr val="FF0000"/>
              </a:solidFill>
            </a:endParaRPr>
          </a:p>
        </p:txBody>
      </p:sp>
      <p:sp>
        <p:nvSpPr>
          <p:cNvPr id="24" name="TextBox 23"/>
          <p:cNvSpPr txBox="1"/>
          <p:nvPr/>
        </p:nvSpPr>
        <p:spPr>
          <a:xfrm>
            <a:off x="6453363" y="2984955"/>
            <a:ext cx="1165704" cy="230832"/>
          </a:xfrm>
          <a:prstGeom prst="rect">
            <a:avLst/>
          </a:prstGeom>
          <a:solidFill>
            <a:schemeClr val="tx1"/>
          </a:solidFill>
        </p:spPr>
        <p:txBody>
          <a:bodyPr wrap="none" rtlCol="0">
            <a:spAutoFit/>
          </a:bodyPr>
          <a:lstStyle/>
          <a:p>
            <a:r>
              <a:rPr lang="en-US" sz="900" dirty="0" smtClean="0">
                <a:solidFill>
                  <a:srgbClr val="FF0000"/>
                </a:solidFill>
              </a:rPr>
              <a:t>Drought Monitoring</a:t>
            </a:r>
            <a:endParaRPr lang="en-IN" sz="900" dirty="0">
              <a:solidFill>
                <a:srgbClr val="FF0000"/>
              </a:solidFill>
            </a:endParaRPr>
          </a:p>
        </p:txBody>
      </p:sp>
      <p:pic>
        <p:nvPicPr>
          <p:cNvPr id="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4927" y="3247694"/>
            <a:ext cx="2575749" cy="1541643"/>
          </a:xfrm>
          <a:prstGeom prst="rect">
            <a:avLst/>
          </a:prstGeom>
          <a:noFill/>
          <a:ln w="9525">
            <a:noFill/>
            <a:miter lim="800000"/>
            <a:headEnd/>
            <a:tailEnd/>
          </a:ln>
        </p:spPr>
      </p:pic>
      <p:sp>
        <p:nvSpPr>
          <p:cNvPr id="27" name="TextBox 26"/>
          <p:cNvSpPr txBox="1"/>
          <p:nvPr/>
        </p:nvSpPr>
        <p:spPr>
          <a:xfrm>
            <a:off x="6810714" y="4776969"/>
            <a:ext cx="1024639" cy="230832"/>
          </a:xfrm>
          <a:prstGeom prst="rect">
            <a:avLst/>
          </a:prstGeom>
          <a:solidFill>
            <a:schemeClr val="tx1"/>
          </a:solidFill>
        </p:spPr>
        <p:txBody>
          <a:bodyPr wrap="none" rtlCol="0">
            <a:spAutoFit/>
          </a:bodyPr>
          <a:lstStyle/>
          <a:p>
            <a:r>
              <a:rPr lang="en-US" sz="900" dirty="0" smtClean="0">
                <a:solidFill>
                  <a:srgbClr val="FF0000"/>
                </a:solidFill>
              </a:rPr>
              <a:t>Conjunctive Use</a:t>
            </a:r>
            <a:endParaRPr lang="en-IN" sz="900" dirty="0">
              <a:solidFill>
                <a:srgbClr val="FF0000"/>
              </a:solidFill>
            </a:endParaRPr>
          </a:p>
        </p:txBody>
      </p:sp>
      <p:sp>
        <p:nvSpPr>
          <p:cNvPr id="25" name="Rectangle 24"/>
          <p:cNvSpPr/>
          <p:nvPr/>
        </p:nvSpPr>
        <p:spPr>
          <a:xfrm>
            <a:off x="161823" y="3326017"/>
            <a:ext cx="8950847"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ctr">
              <a:defRPr/>
            </a:pPr>
            <a:r>
              <a:rPr lang="en-US" sz="2800" b="1" dirty="0" smtClean="0">
                <a:solidFill>
                  <a:srgbClr val="00009E"/>
                </a:solidFill>
              </a:rPr>
              <a:t>Cost effective designs and investments </a:t>
            </a:r>
          </a:p>
          <a:p>
            <a:pPr lvl="0" algn="ctr">
              <a:defRPr/>
            </a:pPr>
            <a:r>
              <a:rPr lang="en-US" sz="2800" b="1" dirty="0" smtClean="0">
                <a:solidFill>
                  <a:srgbClr val="00009E"/>
                </a:solidFill>
              </a:rPr>
              <a:t>were supported during HP2 and </a:t>
            </a:r>
          </a:p>
          <a:p>
            <a:pPr lvl="0" algn="ctr">
              <a:defRPr/>
            </a:pPr>
            <a:r>
              <a:rPr lang="en-US" sz="2800" b="1" dirty="0" smtClean="0">
                <a:solidFill>
                  <a:srgbClr val="00009E"/>
                </a:solidFill>
              </a:rPr>
              <a:t>will be  up-scaled during HP3</a:t>
            </a:r>
            <a:endParaRPr lang="en-US" sz="2800" b="1" dirty="0">
              <a:solidFill>
                <a:srgbClr val="00009E"/>
              </a:solidFill>
            </a:endParaRPr>
          </a:p>
        </p:txBody>
      </p:sp>
      <p:cxnSp>
        <p:nvCxnSpPr>
          <p:cNvPr id="28" name="Straight Connector 27"/>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97159" y="5890706"/>
            <a:ext cx="843519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400" b="1" dirty="0" smtClean="0">
                <a:effectLst>
                  <a:outerShdw blurRad="38100" dist="38100" dir="2700000" algn="tl">
                    <a:srgbClr val="000000">
                      <a:alpha val="43137"/>
                    </a:srgbClr>
                  </a:outerShdw>
                </a:effectLst>
              </a:rPr>
              <a:t>The formation of river basin modelling group by CWC and Riparian States, </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71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fltVal val="0"/>
                                          </p:val>
                                        </p:tav>
                                        <p:tav tm="100000">
                                          <p:val>
                                            <p:strVal val="#ppt_w"/>
                                          </p:val>
                                        </p:tav>
                                      </p:tavLst>
                                    </p:anim>
                                    <p:anim calcmode="lin" valueType="num">
                                      <p:cBhvr>
                                        <p:cTn id="70" dur="1000" fill="hold"/>
                                        <p:tgtEl>
                                          <p:spTgt spid="16"/>
                                        </p:tgtEl>
                                        <p:attrNameLst>
                                          <p:attrName>ppt_h</p:attrName>
                                        </p:attrNameLst>
                                      </p:cBhvr>
                                      <p:tavLst>
                                        <p:tav tm="0">
                                          <p:val>
                                            <p:fltVal val="0"/>
                                          </p:val>
                                        </p:tav>
                                        <p:tav tm="100000">
                                          <p:val>
                                            <p:strVal val="#ppt_h"/>
                                          </p:val>
                                        </p:tav>
                                      </p:tavLst>
                                    </p:anim>
                                    <p:anim calcmode="lin" valueType="num">
                                      <p:cBhvr>
                                        <p:cTn id="71" dur="1000" fill="hold"/>
                                        <p:tgtEl>
                                          <p:spTgt spid="16"/>
                                        </p:tgtEl>
                                        <p:attrNameLst>
                                          <p:attrName>style.rotation</p:attrName>
                                        </p:attrNameLst>
                                      </p:cBhvr>
                                      <p:tavLst>
                                        <p:tav tm="0">
                                          <p:val>
                                            <p:fltVal val="90"/>
                                          </p:val>
                                        </p:tav>
                                        <p:tav tm="100000">
                                          <p:val>
                                            <p:fltVal val="0"/>
                                          </p:val>
                                        </p:tav>
                                      </p:tavLst>
                                    </p:anim>
                                    <p:animEffect transition="in" filter="fade">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2" grpId="0" animBg="1"/>
      <p:bldP spid="23" grpId="0" animBg="1"/>
      <p:bldP spid="24" grpId="0" animBg="1"/>
      <p:bldP spid="27"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324545" y="63500"/>
            <a:ext cx="9144000" cy="685800"/>
          </a:xfrm>
        </p:spPr>
        <p:txBody>
          <a:bodyPr>
            <a:normAutofit/>
          </a:bodyPr>
          <a:lstStyle/>
          <a:p>
            <a:pPr algn="ctr" eaLnBrk="1" hangingPunct="1"/>
            <a:r>
              <a:rPr lang="en-US" sz="2800" b="1" dirty="0" smtClean="0">
                <a:solidFill>
                  <a:srgbClr val="C00000"/>
                </a:solidFill>
                <a:effectLst>
                  <a:outerShdw blurRad="38100" dist="38100" dir="2700000" algn="tl">
                    <a:srgbClr val="000000">
                      <a:alpha val="43137"/>
                    </a:srgbClr>
                  </a:outerShdw>
                </a:effectLst>
              </a:rPr>
              <a:t>Component C: DSS for River Basin Planning </a:t>
            </a:r>
            <a:endParaRPr lang="en-US" sz="2800" b="1" dirty="0">
              <a:solidFill>
                <a:srgbClr val="C00000"/>
              </a:solidFill>
              <a:effectLst>
                <a:outerShdw blurRad="38100" dist="38100" dir="2700000" algn="tl">
                  <a:srgbClr val="000000">
                    <a:alpha val="43137"/>
                  </a:srgbClr>
                </a:outerShdw>
              </a:effectLst>
            </a:endParaRPr>
          </a:p>
        </p:txBody>
      </p:sp>
      <p:sp>
        <p:nvSpPr>
          <p:cNvPr id="5124" name="Rectangle 3"/>
          <p:cNvSpPr>
            <a:spLocks noGrp="1" noChangeArrowheads="1"/>
          </p:cNvSpPr>
          <p:nvPr>
            <p:ph type="body" idx="4294967295"/>
          </p:nvPr>
        </p:nvSpPr>
        <p:spPr>
          <a:xfrm>
            <a:off x="-298030" y="990600"/>
            <a:ext cx="9677400" cy="1153891"/>
          </a:xfrm>
        </p:spPr>
        <p:txBody>
          <a:bodyPr>
            <a:noAutofit/>
          </a:bodyPr>
          <a:lstStyle/>
          <a:p>
            <a:pPr marL="400050" lvl="1" indent="0">
              <a:buNone/>
            </a:pPr>
            <a:r>
              <a:rPr lang="en-US" sz="2400" b="1" dirty="0" smtClean="0">
                <a:solidFill>
                  <a:srgbClr val="0000FF"/>
                </a:solidFill>
                <a:effectLst>
                  <a:outerShdw blurRad="38100" dist="38100" dir="2700000" algn="tl">
                    <a:srgbClr val="000000">
                      <a:alpha val="43137"/>
                    </a:srgbClr>
                  </a:outerShdw>
                </a:effectLst>
              </a:rPr>
              <a:t>12th five year plans to invest INR </a:t>
            </a:r>
            <a:r>
              <a:rPr lang="en-US" sz="2400" b="1" dirty="0">
                <a:solidFill>
                  <a:srgbClr val="0000FF"/>
                </a:solidFill>
                <a:effectLst>
                  <a:outerShdw blurRad="38100" dist="38100" dir="2700000" algn="tl">
                    <a:srgbClr val="000000">
                      <a:alpha val="43137"/>
                    </a:srgbClr>
                  </a:outerShdw>
                </a:effectLst>
              </a:rPr>
              <a:t>2,800 billion for Agriculture and Water Resources </a:t>
            </a:r>
            <a:r>
              <a:rPr lang="en-US" sz="2400" b="1" dirty="0" smtClean="0">
                <a:solidFill>
                  <a:srgbClr val="0000FF"/>
                </a:solidFill>
                <a:effectLst>
                  <a:outerShdw blurRad="38100" dist="38100" dir="2700000" algn="tl">
                    <a:srgbClr val="000000">
                      <a:alpha val="43137"/>
                    </a:srgbClr>
                  </a:outerShdw>
                </a:effectLst>
              </a:rPr>
              <a:t>Development, even one percent  saving in investment through uniformed planning would account for INR 28 billion</a:t>
            </a:r>
          </a:p>
          <a:p>
            <a:pPr marL="400050" lvl="1" indent="0" algn="ctr">
              <a:buNone/>
            </a:pPr>
            <a:endParaRPr lang="en-US" sz="2400" b="1" dirty="0">
              <a:solidFill>
                <a:srgbClr val="0000FF"/>
              </a:solidFill>
              <a:effectLst>
                <a:outerShdw blurRad="38100" dist="38100" dir="2700000" algn="tl">
                  <a:srgbClr val="000000">
                    <a:alpha val="43137"/>
                  </a:srgbClr>
                </a:outerShdw>
              </a:effectLst>
            </a:endParaRPr>
          </a:p>
          <a:p>
            <a:pPr marL="400050" lvl="1" indent="0" algn="ctr">
              <a:buNone/>
            </a:pPr>
            <a:endParaRPr lang="en-IN" sz="2400" b="1" dirty="0">
              <a:solidFill>
                <a:srgbClr val="0000FF"/>
              </a:solidFill>
              <a:effectLst>
                <a:outerShdw blurRad="38100" dist="38100" dir="2700000" algn="tl">
                  <a:srgbClr val="000000">
                    <a:alpha val="43137"/>
                  </a:srgbClr>
                </a:outerShdw>
              </a:effectLst>
            </a:endParaRPr>
          </a:p>
          <a:p>
            <a:pPr marL="400050" lvl="1" indent="0">
              <a:buNone/>
            </a:pPr>
            <a:endParaRPr lang="en-US" sz="2400" b="1" dirty="0">
              <a:solidFill>
                <a:srgbClr val="0000FF"/>
              </a:solidFill>
              <a:effectLst>
                <a:outerShdw blurRad="38100" dist="38100" dir="2700000" algn="tl">
                  <a:srgbClr val="000000">
                    <a:alpha val="43137"/>
                  </a:srgbClr>
                </a:outerShdw>
              </a:effectLst>
            </a:endParaRPr>
          </a:p>
          <a:p>
            <a:pPr marL="1009650" lvl="1" indent="-609600">
              <a:buAutoNum type="alphaUcPeriod"/>
            </a:pPr>
            <a:endParaRPr lang="en-US" sz="2400" b="1" dirty="0">
              <a:solidFill>
                <a:srgbClr val="0000FF"/>
              </a:solidFill>
              <a:effectLst>
                <a:outerShdw blurRad="38100" dist="38100" dir="2700000" algn="tl">
                  <a:srgbClr val="000000">
                    <a:alpha val="43137"/>
                  </a:srgbClr>
                </a:outerShdw>
              </a:effectLst>
            </a:endParaRPr>
          </a:p>
          <a:p>
            <a:pPr marL="1009650" lvl="1" indent="-609600">
              <a:buAutoNum type="alphaUcPeriod"/>
            </a:pPr>
            <a:endParaRPr lang="en-US" sz="1000" b="1" dirty="0" smtClean="0"/>
          </a:p>
          <a:p>
            <a:pPr marL="1009650" lvl="1" indent="-609600">
              <a:buAutoNum type="alphaUcPeriod"/>
            </a:pPr>
            <a:endParaRPr lang="en-US" sz="1000" b="1" dirty="0"/>
          </a:p>
          <a:p>
            <a:pPr marL="1009650" lvl="1" indent="-609600">
              <a:buAutoNum type="alphaUcPeriod"/>
            </a:pPr>
            <a:endParaRPr lang="en-US" sz="1000" b="1" dirty="0" smtClean="0"/>
          </a:p>
          <a:p>
            <a:pPr marL="1009650" lvl="1" indent="-609600">
              <a:buAutoNum type="alphaUcPeriod"/>
            </a:pPr>
            <a:endParaRPr lang="en-US" sz="1000" b="1" dirty="0"/>
          </a:p>
          <a:p>
            <a:pPr marL="1009650" lvl="1" indent="-609600">
              <a:buAutoNum type="alphaUcPeriod"/>
            </a:pPr>
            <a:endParaRPr lang="en-US" sz="1000" b="1" dirty="0" smtClean="0"/>
          </a:p>
          <a:p>
            <a:pPr marL="1009650" lvl="1" indent="-609600">
              <a:buAutoNum type="alphaUcPeriod"/>
            </a:pPr>
            <a:endParaRPr lang="en-US" sz="1000" b="1" dirty="0" smtClean="0"/>
          </a:p>
        </p:txBody>
      </p:sp>
      <p:pic>
        <p:nvPicPr>
          <p:cNvPr id="16" name="Picture 3" descr="IndianEmbl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2" descr="C:\Users\WB189165\AppData\Local\Microsoft\Windows\Temporary Internet Files\Content.Outlook\MGB3EX7I\World Bank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95072" y="2514600"/>
            <a:ext cx="9067800"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defRPr/>
            </a:pPr>
            <a:r>
              <a:rPr lang="en-US" sz="2800" b="1" dirty="0" smtClean="0">
                <a:solidFill>
                  <a:srgbClr val="00009E"/>
                </a:solidFill>
              </a:rPr>
              <a:t>During HP2, Maharashtra saved </a:t>
            </a:r>
          </a:p>
          <a:p>
            <a:pPr marL="342900" lvl="0" indent="-342900">
              <a:buFontTx/>
              <a:buChar char="-"/>
              <a:defRPr/>
            </a:pPr>
            <a:r>
              <a:rPr lang="en-US" sz="2800" b="1" dirty="0" smtClean="0">
                <a:solidFill>
                  <a:srgbClr val="00009E"/>
                </a:solidFill>
              </a:rPr>
              <a:t>INR 100 of crores by stalling link tunnel.</a:t>
            </a:r>
          </a:p>
          <a:p>
            <a:pPr marL="342900" lvl="0" indent="-342900">
              <a:buFontTx/>
              <a:buChar char="-"/>
              <a:defRPr/>
            </a:pPr>
            <a:r>
              <a:rPr lang="en-US" sz="2800" b="1" dirty="0" smtClean="0">
                <a:solidFill>
                  <a:srgbClr val="00009E"/>
                </a:solidFill>
              </a:rPr>
              <a:t>INR 3.8 crore per year in Pune water supply system</a:t>
            </a:r>
          </a:p>
          <a:p>
            <a:pPr lvl="0">
              <a:defRPr/>
            </a:pPr>
            <a:r>
              <a:rPr lang="en-US" sz="2800" b="1" dirty="0" smtClean="0">
                <a:solidFill>
                  <a:srgbClr val="00009E"/>
                </a:solidFill>
              </a:rPr>
              <a:t>Kerala  saved 100s of crore through minimization of flood,  optimum design of check dams and other investments.</a:t>
            </a:r>
          </a:p>
          <a:p>
            <a:pPr lvl="0">
              <a:defRPr/>
            </a:pPr>
            <a:r>
              <a:rPr lang="en-US" sz="2800" b="1" dirty="0" smtClean="0">
                <a:solidFill>
                  <a:srgbClr val="00009E"/>
                </a:solidFill>
              </a:rPr>
              <a:t>Other states also have similar experiences to share</a:t>
            </a:r>
          </a:p>
        </p:txBody>
      </p:sp>
      <p:pic>
        <p:nvPicPr>
          <p:cNvPr id="9" name="Picture 10" descr="Locations- Check da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4190" y="5105400"/>
            <a:ext cx="3503240" cy="1920120"/>
          </a:xfrm>
          <a:prstGeom prst="rect">
            <a:avLst/>
          </a:prstGeom>
          <a:noFill/>
          <a:ln w="6350">
            <a:solidFill>
              <a:srgbClr val="000000"/>
            </a:solidFill>
            <a:miter lim="800000"/>
            <a:headEnd/>
            <a:tailEnd/>
          </a:ln>
        </p:spPr>
      </p:pic>
    </p:spTree>
    <p:extLst>
      <p:ext uri="{BB962C8B-B14F-4D97-AF65-F5344CB8AC3E}">
        <p14:creationId xmlns:p14="http://schemas.microsoft.com/office/powerpoint/2010/main" val="33890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324545" y="63500"/>
            <a:ext cx="9144000" cy="685800"/>
          </a:xfrm>
        </p:spPr>
        <p:txBody>
          <a:bodyPr>
            <a:normAutofit/>
          </a:bodyPr>
          <a:lstStyle/>
          <a:p>
            <a:pPr algn="ctr" eaLnBrk="1" hangingPunct="1"/>
            <a:r>
              <a:rPr lang="en-US" sz="2800" b="1" dirty="0" smtClean="0">
                <a:solidFill>
                  <a:srgbClr val="C00000"/>
                </a:solidFill>
                <a:effectLst>
                  <a:outerShdw blurRad="38100" dist="38100" dir="2700000" algn="tl">
                    <a:srgbClr val="000000">
                      <a:alpha val="43137"/>
                    </a:srgbClr>
                  </a:outerShdw>
                </a:effectLst>
              </a:rPr>
              <a:t>Component C: Irrigation operation system</a:t>
            </a:r>
            <a:endParaRPr lang="en-US" sz="2800" b="1" dirty="0">
              <a:solidFill>
                <a:srgbClr val="C00000"/>
              </a:solidFill>
              <a:effectLst>
                <a:outerShdw blurRad="38100" dist="38100" dir="2700000" algn="tl">
                  <a:srgbClr val="000000">
                    <a:alpha val="43137"/>
                  </a:srgbClr>
                </a:outerShdw>
              </a:effectLst>
            </a:endParaRPr>
          </a:p>
        </p:txBody>
      </p:sp>
      <p:sp>
        <p:nvSpPr>
          <p:cNvPr id="5124" name="Rectangle 3"/>
          <p:cNvSpPr>
            <a:spLocks noGrp="1" noChangeArrowheads="1"/>
          </p:cNvSpPr>
          <p:nvPr>
            <p:ph type="body" idx="4294967295"/>
          </p:nvPr>
        </p:nvSpPr>
        <p:spPr>
          <a:xfrm>
            <a:off x="99204" y="979709"/>
            <a:ext cx="8960354" cy="1382491"/>
          </a:xfrm>
        </p:spPr>
        <p:txBody>
          <a:bodyPr>
            <a:normAutofit/>
          </a:bodyPr>
          <a:lstStyle/>
          <a:p>
            <a:pPr marL="400050" lvl="1" indent="0">
              <a:buNone/>
            </a:pPr>
            <a:r>
              <a:rPr lang="en-IN" b="1" dirty="0" smtClean="0">
                <a:solidFill>
                  <a:srgbClr val="0000FF"/>
                </a:solidFill>
                <a:effectLst>
                  <a:outerShdw blurRad="38100" dist="38100" dir="2700000" algn="tl">
                    <a:srgbClr val="000000">
                      <a:alpha val="43137"/>
                    </a:srgbClr>
                  </a:outerShdw>
                </a:effectLst>
              </a:rPr>
              <a:t>Some states have proposed for integrated reservoir operation system with SCADA</a:t>
            </a:r>
          </a:p>
          <a:p>
            <a:pPr marL="400050" lvl="1" indent="0" algn="ctr">
              <a:buNone/>
            </a:pPr>
            <a:endParaRPr lang="en-IN" dirty="0">
              <a:solidFill>
                <a:srgbClr val="0000FF"/>
              </a:solidFill>
              <a:effectLst>
                <a:outerShdw blurRad="38100" dist="38100" dir="2700000" algn="tl">
                  <a:srgbClr val="000000">
                    <a:alpha val="43137"/>
                  </a:srgbClr>
                </a:outerShdw>
              </a:effectLst>
            </a:endParaRPr>
          </a:p>
          <a:p>
            <a:pPr marL="400050" lvl="1" indent="0">
              <a:buNone/>
            </a:pPr>
            <a:endParaRPr lang="en-US" sz="1400" b="1" dirty="0" smtClean="0">
              <a:solidFill>
                <a:srgbClr val="C00000"/>
              </a:solidFill>
              <a:effectLst>
                <a:outerShdw blurRad="38100" dist="38100" dir="2700000" algn="tl">
                  <a:srgbClr val="000000">
                    <a:alpha val="43137"/>
                  </a:srgbClr>
                </a:outerShdw>
              </a:effectLst>
            </a:endParaRPr>
          </a:p>
          <a:p>
            <a:pPr marL="1009650" lvl="1" indent="-609600">
              <a:buAutoNum type="alphaUcPeriod"/>
            </a:pPr>
            <a:endParaRPr lang="en-US" sz="1200" b="1" dirty="0"/>
          </a:p>
          <a:p>
            <a:pPr marL="1009650" lvl="1" indent="-609600">
              <a:buAutoNum type="alphaUcPeriod"/>
            </a:pPr>
            <a:endParaRPr lang="en-US" sz="1200" b="1" dirty="0" smtClean="0"/>
          </a:p>
          <a:p>
            <a:pPr marL="1009650" lvl="1" indent="-609600">
              <a:buAutoNum type="alphaUcPeriod"/>
            </a:pPr>
            <a:endParaRPr lang="en-US" sz="1200" b="1" dirty="0"/>
          </a:p>
          <a:p>
            <a:pPr marL="1009650" lvl="1" indent="-609600">
              <a:buAutoNum type="alphaUcPeriod"/>
            </a:pPr>
            <a:endParaRPr lang="en-US" sz="1200" b="1" dirty="0" smtClean="0"/>
          </a:p>
          <a:p>
            <a:pPr marL="1009650" lvl="1" indent="-609600">
              <a:buAutoNum type="alphaUcPeriod"/>
            </a:pPr>
            <a:endParaRPr lang="en-US" sz="1200" b="1" dirty="0"/>
          </a:p>
          <a:p>
            <a:pPr marL="1009650" lvl="1" indent="-609600">
              <a:buAutoNum type="alphaUcPeriod"/>
            </a:pPr>
            <a:endParaRPr lang="en-US" sz="1200" b="1" dirty="0" smtClean="0"/>
          </a:p>
          <a:p>
            <a:pPr marL="1009650" lvl="1" indent="-609600">
              <a:buAutoNum type="alphaUcPeriod"/>
            </a:pPr>
            <a:endParaRPr lang="en-US" sz="1200" b="1" dirty="0" smtClean="0"/>
          </a:p>
        </p:txBody>
      </p:sp>
      <p:pic>
        <p:nvPicPr>
          <p:cNvPr id="16"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6200" y="2057400"/>
            <a:ext cx="60960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defRPr/>
            </a:pPr>
            <a:r>
              <a:rPr lang="en-US" sz="2400" b="1" dirty="0" smtClean="0">
                <a:solidFill>
                  <a:srgbClr val="00009E"/>
                </a:solidFill>
              </a:rPr>
              <a:t>- The system would be expensive and will be only piloted in some areas.</a:t>
            </a:r>
          </a:p>
          <a:p>
            <a:pPr lvl="0">
              <a:defRPr/>
            </a:pPr>
            <a:endParaRPr lang="en-US" sz="2400" b="1" dirty="0" smtClean="0">
              <a:solidFill>
                <a:srgbClr val="00009E"/>
              </a:solidFill>
            </a:endParaRPr>
          </a:p>
          <a:p>
            <a:pPr lvl="0">
              <a:defRPr/>
            </a:pPr>
            <a:r>
              <a:rPr lang="en-US" sz="2400" b="1" dirty="0" smtClean="0">
                <a:solidFill>
                  <a:srgbClr val="00009E"/>
                </a:solidFill>
              </a:rPr>
              <a:t>- The states are also encouraged to introduce community based monitoring and use them in canal roster and operation system</a:t>
            </a:r>
          </a:p>
        </p:txBody>
      </p:sp>
      <p:graphicFrame>
        <p:nvGraphicFramePr>
          <p:cNvPr id="2" name="Object 1"/>
          <p:cNvGraphicFramePr>
            <a:graphicFrameLocks noChangeAspect="1"/>
          </p:cNvGraphicFramePr>
          <p:nvPr>
            <p:extLst>
              <p:ext uri="{D42A27DB-BD31-4B8C-83A1-F6EECF244321}">
                <p14:modId xmlns:p14="http://schemas.microsoft.com/office/powerpoint/2010/main" val="1574466404"/>
              </p:ext>
            </p:extLst>
          </p:nvPr>
        </p:nvGraphicFramePr>
        <p:xfrm>
          <a:off x="6495016" y="2362200"/>
          <a:ext cx="2363579" cy="1315585"/>
        </p:xfrm>
        <a:graphic>
          <a:graphicData uri="http://schemas.openxmlformats.org/presentationml/2006/ole">
            <mc:AlternateContent xmlns:mc="http://schemas.openxmlformats.org/markup-compatibility/2006">
              <mc:Choice xmlns:v="urn:schemas-microsoft-com:vml" Requires="v">
                <p:oleObj spid="_x0000_s3111" name="Photo Editor Photo" r:id="rId5" imgW="8085521" imgH="5311600" progId="">
                  <p:embed/>
                </p:oleObj>
              </mc:Choice>
              <mc:Fallback>
                <p:oleObj name="Photo Editor Photo" r:id="rId5" imgW="8085521" imgH="5311600"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l="2597" t="5663" r="1299" b="2246"/>
                      <a:stretch>
                        <a:fillRect/>
                      </a:stretch>
                    </p:blipFill>
                    <p:spPr bwMode="auto">
                      <a:xfrm>
                        <a:off x="6495016" y="2362200"/>
                        <a:ext cx="2363579" cy="1315585"/>
                      </a:xfrm>
                      <a:prstGeom prst="rect">
                        <a:avLst/>
                      </a:prstGeom>
                      <a:noFill/>
                      <a:ln w="38100">
                        <a:solidFill>
                          <a:srgbClr val="000000"/>
                        </a:solidFill>
                        <a:miter lim="800000"/>
                        <a:headEnd/>
                        <a:tailEnd/>
                      </a:ln>
                    </p:spPr>
                  </p:pic>
                </p:oleObj>
              </mc:Fallback>
            </mc:AlternateContent>
          </a:graphicData>
        </a:graphic>
      </p:graphicFrame>
    </p:spTree>
    <p:extLst>
      <p:ext uri="{BB962C8B-B14F-4D97-AF65-F5344CB8AC3E}">
        <p14:creationId xmlns:p14="http://schemas.microsoft.com/office/powerpoint/2010/main" val="294319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324545" y="63500"/>
            <a:ext cx="9144000" cy="685800"/>
          </a:xfrm>
        </p:spPr>
        <p:txBody>
          <a:bodyPr>
            <a:normAutofit/>
          </a:bodyPr>
          <a:lstStyle/>
          <a:p>
            <a:pPr algn="ctr" eaLnBrk="1" hangingPunct="1"/>
            <a:r>
              <a:rPr lang="en-US" sz="2800" b="1" dirty="0" smtClean="0">
                <a:solidFill>
                  <a:srgbClr val="C00000"/>
                </a:solidFill>
                <a:effectLst>
                  <a:outerShdw blurRad="38100" dist="38100" dir="2700000" algn="tl">
                    <a:srgbClr val="000000">
                      <a:alpha val="43137"/>
                    </a:srgbClr>
                  </a:outerShdw>
                </a:effectLst>
              </a:rPr>
              <a:t>Component C: Irrigation Operation System</a:t>
            </a:r>
            <a:endParaRPr lang="en-US" sz="2800" b="1" dirty="0">
              <a:solidFill>
                <a:srgbClr val="C00000"/>
              </a:solidFill>
              <a:effectLst>
                <a:outerShdw blurRad="38100" dist="38100" dir="2700000" algn="tl">
                  <a:srgbClr val="000000">
                    <a:alpha val="43137"/>
                  </a:srgbClr>
                </a:outerShdw>
              </a:effectLst>
            </a:endParaRPr>
          </a:p>
        </p:txBody>
      </p:sp>
      <p:sp>
        <p:nvSpPr>
          <p:cNvPr id="5124" name="Rectangle 3"/>
          <p:cNvSpPr>
            <a:spLocks noGrp="1" noChangeArrowheads="1"/>
          </p:cNvSpPr>
          <p:nvPr>
            <p:ph type="body" idx="4294967295"/>
          </p:nvPr>
        </p:nvSpPr>
        <p:spPr>
          <a:xfrm>
            <a:off x="-31330" y="990600"/>
            <a:ext cx="9669158" cy="925291"/>
          </a:xfrm>
        </p:spPr>
        <p:txBody>
          <a:bodyPr>
            <a:noAutofit/>
          </a:bodyPr>
          <a:lstStyle/>
          <a:p>
            <a:pPr marL="400050" lvl="1" indent="0">
              <a:buNone/>
            </a:pPr>
            <a:r>
              <a:rPr lang="en-IN" b="1" dirty="0" smtClean="0">
                <a:solidFill>
                  <a:srgbClr val="0000FF"/>
                </a:solidFill>
                <a:effectLst>
                  <a:outerShdw blurRad="38100" dist="38100" dir="2700000" algn="tl">
                    <a:srgbClr val="000000">
                      <a:alpha val="43137"/>
                    </a:srgbClr>
                  </a:outerShdw>
                </a:effectLst>
              </a:rPr>
              <a:t>Use technology such as Mobile, Remote sensing and community to improve the irrigation scheduling and roster information  </a:t>
            </a:r>
            <a:endParaRPr lang="en-IN" dirty="0">
              <a:solidFill>
                <a:srgbClr val="0000FF"/>
              </a:solidFill>
              <a:effectLst>
                <a:outerShdw blurRad="38100" dist="38100" dir="2700000" algn="tl">
                  <a:srgbClr val="000000">
                    <a:alpha val="43137"/>
                  </a:srgbClr>
                </a:outerShdw>
              </a:effectLst>
            </a:endParaRPr>
          </a:p>
          <a:p>
            <a:pPr marL="400050" lvl="1" indent="0">
              <a:buNone/>
            </a:pPr>
            <a:endParaRPr lang="en-US" sz="1400" b="1" dirty="0" smtClean="0">
              <a:solidFill>
                <a:srgbClr val="C00000"/>
              </a:solidFill>
              <a:effectLst>
                <a:outerShdw blurRad="38100" dist="38100" dir="2700000" algn="tl">
                  <a:srgbClr val="000000">
                    <a:alpha val="43137"/>
                  </a:srgbClr>
                </a:outerShdw>
              </a:effectLst>
            </a:endParaRPr>
          </a:p>
          <a:p>
            <a:pPr marL="1009650" lvl="1" indent="-609600">
              <a:buAutoNum type="alphaUcPeriod"/>
            </a:pPr>
            <a:endParaRPr lang="en-US" sz="1050" b="1" dirty="0"/>
          </a:p>
          <a:p>
            <a:pPr marL="1009650" lvl="1" indent="-609600">
              <a:buAutoNum type="alphaUcPeriod"/>
            </a:pPr>
            <a:endParaRPr lang="en-US" sz="1050" b="1" dirty="0" smtClean="0"/>
          </a:p>
          <a:p>
            <a:pPr marL="1009650" lvl="1" indent="-609600">
              <a:buAutoNum type="alphaUcPeriod"/>
            </a:pPr>
            <a:endParaRPr lang="en-US" sz="1050" b="1" dirty="0"/>
          </a:p>
          <a:p>
            <a:pPr marL="1009650" lvl="1" indent="-609600">
              <a:buAutoNum type="alphaUcPeriod"/>
            </a:pPr>
            <a:endParaRPr lang="en-US" sz="1050" b="1" dirty="0" smtClean="0"/>
          </a:p>
          <a:p>
            <a:pPr marL="1009650" lvl="1" indent="-609600">
              <a:buAutoNum type="alphaUcPeriod"/>
            </a:pPr>
            <a:endParaRPr lang="en-US" sz="1050" b="1" dirty="0"/>
          </a:p>
          <a:p>
            <a:pPr marL="1009650" lvl="1" indent="-609600">
              <a:buAutoNum type="alphaUcPeriod"/>
            </a:pPr>
            <a:endParaRPr lang="en-US" sz="1050" b="1" dirty="0" smtClean="0"/>
          </a:p>
          <a:p>
            <a:pPr marL="1009650" lvl="1" indent="-609600">
              <a:buAutoNum type="alphaUcPeriod"/>
            </a:pPr>
            <a:endParaRPr lang="en-US" sz="1050" b="1" dirty="0" smtClean="0"/>
          </a:p>
        </p:txBody>
      </p:sp>
      <p:pic>
        <p:nvPicPr>
          <p:cNvPr id="16"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34112" y="2328672"/>
            <a:ext cx="7542694" cy="39703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a:buFontTx/>
              <a:buChar char="-"/>
              <a:defRPr/>
            </a:pPr>
            <a:r>
              <a:rPr lang="en-US" sz="2800" b="1" dirty="0" smtClean="0">
                <a:solidFill>
                  <a:srgbClr val="00009E"/>
                </a:solidFill>
              </a:rPr>
              <a:t>NRSC has introduced the irrigation system performance tool.</a:t>
            </a:r>
          </a:p>
          <a:p>
            <a:pPr marL="342900" lvl="0" indent="-342900">
              <a:buFontTx/>
              <a:buChar char="-"/>
              <a:defRPr/>
            </a:pPr>
            <a:r>
              <a:rPr lang="en-US" sz="2800" b="1" dirty="0" smtClean="0">
                <a:solidFill>
                  <a:srgbClr val="00009E"/>
                </a:solidFill>
              </a:rPr>
              <a:t>MP is sharing administrative progress for each division</a:t>
            </a:r>
          </a:p>
          <a:p>
            <a:pPr marL="342900" lvl="0" indent="-342900">
              <a:buFontTx/>
              <a:buChar char="-"/>
              <a:defRPr/>
            </a:pPr>
            <a:r>
              <a:rPr lang="en-US" sz="2800" b="1" dirty="0" smtClean="0">
                <a:solidFill>
                  <a:srgbClr val="00009E"/>
                </a:solidFill>
              </a:rPr>
              <a:t>Combining both will give irrigation department a tool to optimize the canal roster and operation.</a:t>
            </a:r>
          </a:p>
          <a:p>
            <a:pPr marL="342900" lvl="0" indent="-342900">
              <a:buFontTx/>
              <a:buChar char="-"/>
              <a:defRPr/>
            </a:pPr>
            <a:r>
              <a:rPr lang="en-US" sz="2800" b="1" dirty="0" smtClean="0">
                <a:solidFill>
                  <a:srgbClr val="00009E"/>
                </a:solidFill>
              </a:rPr>
              <a:t>Productivity will improve if farmers are informed about actual roster in timely manner</a:t>
            </a:r>
          </a:p>
        </p:txBody>
      </p:sp>
      <p:graphicFrame>
        <p:nvGraphicFramePr>
          <p:cNvPr id="2" name="Object 1"/>
          <p:cNvGraphicFramePr>
            <a:graphicFrameLocks noChangeAspect="1"/>
          </p:cNvGraphicFramePr>
          <p:nvPr>
            <p:extLst>
              <p:ext uri="{D42A27DB-BD31-4B8C-83A1-F6EECF244321}">
                <p14:modId xmlns:p14="http://schemas.microsoft.com/office/powerpoint/2010/main" val="2541884022"/>
              </p:ext>
            </p:extLst>
          </p:nvPr>
        </p:nvGraphicFramePr>
        <p:xfrm>
          <a:off x="7065264" y="4572000"/>
          <a:ext cx="2093976" cy="1165522"/>
        </p:xfrm>
        <a:graphic>
          <a:graphicData uri="http://schemas.openxmlformats.org/presentationml/2006/ole">
            <mc:AlternateContent xmlns:mc="http://schemas.openxmlformats.org/markup-compatibility/2006">
              <mc:Choice xmlns:v="urn:schemas-microsoft-com:vml" Requires="v">
                <p:oleObj spid="_x0000_s5143" name="Photo Editor Photo" r:id="rId5" imgW="8085521" imgH="5311600" progId="">
                  <p:embed/>
                </p:oleObj>
              </mc:Choice>
              <mc:Fallback>
                <p:oleObj name="Photo Editor Photo" r:id="rId5" imgW="8085521" imgH="5311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597" t="5663" r="1299" b="2246"/>
                      <a:stretch>
                        <a:fillRect/>
                      </a:stretch>
                    </p:blipFill>
                    <p:spPr bwMode="auto">
                      <a:xfrm>
                        <a:off x="7065264" y="4572000"/>
                        <a:ext cx="2093976" cy="1165522"/>
                      </a:xfrm>
                      <a:prstGeom prst="rect">
                        <a:avLst/>
                      </a:prstGeom>
                      <a:noFill/>
                      <a:ln w="38100">
                        <a:solidFill>
                          <a:srgbClr val="000000"/>
                        </a:solidFill>
                        <a:miter lim="800000"/>
                        <a:headEnd/>
                        <a:tailEnd/>
                      </a:ln>
                    </p:spPr>
                  </p:pic>
                </p:oleObj>
              </mc:Fallback>
            </mc:AlternateContent>
          </a:graphicData>
        </a:graphic>
      </p:graphicFrame>
    </p:spTree>
    <p:extLst>
      <p:ext uri="{BB962C8B-B14F-4D97-AF65-F5344CB8AC3E}">
        <p14:creationId xmlns:p14="http://schemas.microsoft.com/office/powerpoint/2010/main" val="36362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2</a:t>
            </a:fld>
            <a:endParaRPr lang="en-US" sz="1000">
              <a:latin typeface="+mn-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86774"/>
            <a:ext cx="2854165" cy="3117626"/>
          </a:xfrm>
          <a:prstGeom prst="rect">
            <a:avLst/>
          </a:prstGeom>
          <a:ln>
            <a:solidFill>
              <a:schemeClr val="tx2">
                <a:lumMod val="40000"/>
                <a:lumOff val="60000"/>
              </a:schemeClr>
            </a:solidFill>
          </a:ln>
        </p:spPr>
      </p:pic>
      <p:sp>
        <p:nvSpPr>
          <p:cNvPr id="10" name="TextBox 9"/>
          <p:cNvSpPr txBox="1"/>
          <p:nvPr/>
        </p:nvSpPr>
        <p:spPr>
          <a:xfrm>
            <a:off x="302202" y="5801380"/>
            <a:ext cx="2593398" cy="646331"/>
          </a:xfrm>
          <a:prstGeom prst="rect">
            <a:avLst/>
          </a:prstGeom>
          <a:noFill/>
        </p:spPr>
        <p:txBody>
          <a:bodyPr wrap="square" rtlCol="0">
            <a:spAutoFit/>
          </a:bodyPr>
          <a:lstStyle/>
          <a:p>
            <a:pPr marL="285750" indent="-285750">
              <a:buFont typeface="Arial" pitchFamily="34" charset="0"/>
              <a:buChar char="•"/>
            </a:pPr>
            <a:r>
              <a:rPr lang="en-IN" b="1" dirty="0" smtClean="0">
                <a:solidFill>
                  <a:srgbClr val="002060"/>
                </a:solidFill>
              </a:rPr>
              <a:t>9 States</a:t>
            </a:r>
          </a:p>
          <a:p>
            <a:pPr marL="285750" indent="-285750">
              <a:buFont typeface="Arial" pitchFamily="34" charset="0"/>
              <a:buChar char="•"/>
            </a:pPr>
            <a:r>
              <a:rPr lang="en-IN" b="1" dirty="0" smtClean="0">
                <a:solidFill>
                  <a:srgbClr val="002060"/>
                </a:solidFill>
              </a:rPr>
              <a:t>6 Central Agencies</a:t>
            </a:r>
            <a:endParaRPr lang="en-IN" b="1" dirty="0">
              <a:solidFill>
                <a:srgbClr val="002060"/>
              </a:solidFill>
            </a:endParaRPr>
          </a:p>
        </p:txBody>
      </p:sp>
      <p:sp>
        <p:nvSpPr>
          <p:cNvPr id="11" name="TextBox 10"/>
          <p:cNvSpPr txBox="1"/>
          <p:nvPr/>
        </p:nvSpPr>
        <p:spPr>
          <a:xfrm>
            <a:off x="302202" y="1190225"/>
            <a:ext cx="2320765" cy="769441"/>
          </a:xfrm>
          <a:prstGeom prst="rect">
            <a:avLst/>
          </a:prstGeom>
          <a:noFill/>
        </p:spPr>
        <p:txBody>
          <a:bodyPr wrap="square" rtlCol="0">
            <a:spAutoFit/>
          </a:bodyPr>
          <a:lstStyle/>
          <a:p>
            <a:pPr algn="ctr"/>
            <a:r>
              <a:rPr lang="en-IN" sz="2400" b="1" dirty="0" smtClean="0">
                <a:solidFill>
                  <a:srgbClr val="002060"/>
                </a:solidFill>
                <a:effectLst>
                  <a:outerShdw blurRad="38100" dist="38100" dir="2700000" algn="tl">
                    <a:srgbClr val="000000">
                      <a:alpha val="43137"/>
                    </a:srgbClr>
                  </a:outerShdw>
                </a:effectLst>
              </a:rPr>
              <a:t>HP-I (1995-2003)</a:t>
            </a:r>
          </a:p>
          <a:p>
            <a:pPr algn="ctr"/>
            <a:r>
              <a:rPr lang="en-IN" sz="2000" b="1" dirty="0">
                <a:solidFill>
                  <a:srgbClr val="002060"/>
                </a:solidFill>
                <a:effectLst>
                  <a:outerShdw blurRad="38100" dist="38100" dir="2700000" algn="tl">
                    <a:srgbClr val="000000">
                      <a:alpha val="43137"/>
                    </a:srgbClr>
                  </a:outerShdw>
                </a:effectLst>
              </a:rPr>
              <a:t>SDR</a:t>
            </a:r>
            <a:r>
              <a:rPr lang="en-IN" sz="2000" b="1" dirty="0" smtClean="0">
                <a:solidFill>
                  <a:srgbClr val="002060"/>
                </a:solidFill>
                <a:effectLst>
                  <a:outerShdw blurRad="38100" dist="38100" dir="2700000" algn="tl">
                    <a:srgbClr val="000000">
                      <a:alpha val="43137"/>
                    </a:srgbClr>
                  </a:outerShdw>
                </a:effectLst>
              </a:rPr>
              <a:t> 70.79 M</a:t>
            </a:r>
            <a:endParaRPr lang="en-IN" sz="2000" b="1" dirty="0">
              <a:solidFill>
                <a:srgbClr val="002060"/>
              </a:solidFill>
              <a:effectLst>
                <a:outerShdw blurRad="38100" dist="38100" dir="2700000" algn="tl">
                  <a:srgbClr val="000000">
                    <a:alpha val="43137"/>
                  </a:srgbClr>
                </a:outerShdw>
              </a:effectLst>
            </a:endParaRPr>
          </a:p>
        </p:txBody>
      </p:sp>
      <p:grpSp>
        <p:nvGrpSpPr>
          <p:cNvPr id="3" name="Group 11"/>
          <p:cNvGrpSpPr>
            <a:grpSpLocks/>
          </p:cNvGrpSpPr>
          <p:nvPr/>
        </p:nvGrpSpPr>
        <p:grpSpPr bwMode="auto">
          <a:xfrm>
            <a:off x="3243229" y="2114112"/>
            <a:ext cx="2621837" cy="3143688"/>
            <a:chOff x="3480" y="3999"/>
            <a:chExt cx="7664" cy="9204"/>
          </a:xfrm>
        </p:grpSpPr>
        <p:pic>
          <p:nvPicPr>
            <p:cNvPr id="1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0" y="3999"/>
              <a:ext cx="7664" cy="9204"/>
            </a:xfrm>
            <a:prstGeom prst="rect">
              <a:avLst/>
            </a:prstGeom>
            <a:noFill/>
          </p:spPr>
        </p:pic>
        <p:sp>
          <p:nvSpPr>
            <p:cNvPr id="15" name="Text Box 4"/>
            <p:cNvSpPr txBox="1">
              <a:spLocks noChangeArrowheads="1"/>
            </p:cNvSpPr>
            <p:nvPr/>
          </p:nvSpPr>
          <p:spPr bwMode="auto">
            <a:xfrm>
              <a:off x="8610" y="4136"/>
              <a:ext cx="1170" cy="51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Calibri" pitchFamily="34" charset="0"/>
                  <a:cs typeface="Arial" pitchFamily="34" charset="0"/>
                </a:rPr>
                <a:t>INDIA</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6"/>
            <p:cNvSpPr>
              <a:spLocks noChangeArrowheads="1"/>
            </p:cNvSpPr>
            <p:nvPr/>
          </p:nvSpPr>
          <p:spPr bwMode="auto">
            <a:xfrm>
              <a:off x="7404" y="10376"/>
              <a:ext cx="255" cy="195"/>
            </a:xfrm>
            <a:prstGeom prst="rect">
              <a:avLst/>
            </a:prstGeom>
            <a:solidFill>
              <a:srgbClr val="FFCC66"/>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7"/>
            <p:cNvSpPr>
              <a:spLocks noChangeArrowheads="1"/>
            </p:cNvSpPr>
            <p:nvPr/>
          </p:nvSpPr>
          <p:spPr bwMode="auto">
            <a:xfrm>
              <a:off x="7382" y="10797"/>
              <a:ext cx="255" cy="195"/>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Text Box 7"/>
            <p:cNvSpPr txBox="1">
              <a:spLocks noChangeArrowheads="1"/>
            </p:cNvSpPr>
            <p:nvPr/>
          </p:nvSpPr>
          <p:spPr bwMode="auto">
            <a:xfrm>
              <a:off x="7789" y="10377"/>
              <a:ext cx="2167" cy="5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600" b="1" i="0" u="none" strike="noStrike" cap="none" normalizeH="0" baseline="0" dirty="0" smtClean="0">
                  <a:ln>
                    <a:noFill/>
                  </a:ln>
                  <a:solidFill>
                    <a:schemeClr val="tx1"/>
                  </a:solidFill>
                  <a:effectLst/>
                  <a:latin typeface="Times New Roman" pitchFamily="18" charset="0"/>
                  <a:cs typeface="Arial" pitchFamily="34" charset="0"/>
                </a:rPr>
                <a:t>On Going States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Text Box 8"/>
            <p:cNvSpPr txBox="1">
              <a:spLocks noChangeArrowheads="1"/>
            </p:cNvSpPr>
            <p:nvPr/>
          </p:nvSpPr>
          <p:spPr bwMode="auto">
            <a:xfrm>
              <a:off x="7843" y="10750"/>
              <a:ext cx="1186" cy="5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600" b="1" i="0" u="none" strike="noStrike" cap="none" normalizeH="0" baseline="0" dirty="0" smtClean="0">
                  <a:ln>
                    <a:noFill/>
                  </a:ln>
                  <a:solidFill>
                    <a:schemeClr val="tx1"/>
                  </a:solidFill>
                  <a:effectLst/>
                  <a:latin typeface="Times New Roman" pitchFamily="18" charset="0"/>
                  <a:cs typeface="Arial" pitchFamily="34" charset="0"/>
                </a:rPr>
                <a:t>New States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Text Box 9"/>
            <p:cNvSpPr txBox="1">
              <a:spLocks noChangeArrowheads="1"/>
            </p:cNvSpPr>
            <p:nvPr/>
          </p:nvSpPr>
          <p:spPr bwMode="auto">
            <a:xfrm>
              <a:off x="6908" y="4483"/>
              <a:ext cx="2709" cy="2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chemeClr val="tx1"/>
                  </a:solidFill>
                  <a:effectLst/>
                  <a:latin typeface="Calibri" pitchFamily="34" charset="0"/>
                  <a:cs typeface="Arial" pitchFamily="34" charset="0"/>
                </a:rPr>
                <a:t>Map not to scale</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2" name="TextBox 21"/>
          <p:cNvSpPr txBox="1"/>
          <p:nvPr/>
        </p:nvSpPr>
        <p:spPr>
          <a:xfrm>
            <a:off x="3755206" y="5832157"/>
            <a:ext cx="2410619" cy="707886"/>
          </a:xfrm>
          <a:prstGeom prst="rect">
            <a:avLst/>
          </a:prstGeom>
          <a:noFill/>
        </p:spPr>
        <p:txBody>
          <a:bodyPr wrap="square" rtlCol="0">
            <a:spAutoFit/>
          </a:bodyPr>
          <a:lstStyle/>
          <a:p>
            <a:pPr marL="285750" indent="-285750">
              <a:buFont typeface="Arial" pitchFamily="34" charset="0"/>
              <a:buChar char="•"/>
            </a:pPr>
            <a:r>
              <a:rPr lang="en-IN" sz="2000" b="1" dirty="0" smtClean="0">
                <a:solidFill>
                  <a:srgbClr val="002060"/>
                </a:solidFill>
              </a:rPr>
              <a:t>13 States</a:t>
            </a:r>
          </a:p>
          <a:p>
            <a:pPr marL="285750" indent="-285750">
              <a:buFont typeface="Arial" pitchFamily="34" charset="0"/>
              <a:buChar char="•"/>
            </a:pPr>
            <a:r>
              <a:rPr lang="en-IN" sz="2000" b="1" dirty="0" smtClean="0">
                <a:solidFill>
                  <a:srgbClr val="002060"/>
                </a:solidFill>
              </a:rPr>
              <a:t>8 Central Agencies</a:t>
            </a:r>
            <a:endParaRPr lang="en-IN" sz="2000" b="1" dirty="0">
              <a:solidFill>
                <a:srgbClr val="002060"/>
              </a:solidFill>
            </a:endParaRPr>
          </a:p>
        </p:txBody>
      </p:sp>
      <p:sp>
        <p:nvSpPr>
          <p:cNvPr id="23" name="TextBox 22"/>
          <p:cNvSpPr txBox="1"/>
          <p:nvPr/>
        </p:nvSpPr>
        <p:spPr>
          <a:xfrm>
            <a:off x="3352531" y="1140862"/>
            <a:ext cx="2403232" cy="830997"/>
          </a:xfrm>
          <a:prstGeom prst="rect">
            <a:avLst/>
          </a:prstGeom>
          <a:noFill/>
        </p:spPr>
        <p:txBody>
          <a:bodyPr wrap="square" rtlCol="0">
            <a:spAutoFit/>
          </a:bodyPr>
          <a:lstStyle/>
          <a:p>
            <a:pPr algn="ctr"/>
            <a:r>
              <a:rPr lang="en-IN" sz="2400" b="1" dirty="0" smtClean="0">
                <a:solidFill>
                  <a:srgbClr val="002060"/>
                </a:solidFill>
                <a:effectLst>
                  <a:outerShdw blurRad="38100" dist="38100" dir="2700000" algn="tl">
                    <a:srgbClr val="000000">
                      <a:alpha val="43137"/>
                    </a:srgbClr>
                  </a:outerShdw>
                </a:effectLst>
              </a:rPr>
              <a:t>HP-II (2006-2014)</a:t>
            </a:r>
          </a:p>
          <a:p>
            <a:pPr algn="ctr"/>
            <a:r>
              <a:rPr lang="en-IN" sz="2400" b="1" dirty="0" smtClean="0">
                <a:solidFill>
                  <a:srgbClr val="002060"/>
                </a:solidFill>
                <a:effectLst>
                  <a:outerShdw blurRad="38100" dist="38100" dir="2700000" algn="tl">
                    <a:srgbClr val="000000">
                      <a:alpha val="43137"/>
                    </a:srgbClr>
                  </a:outerShdw>
                </a:effectLst>
              </a:rPr>
              <a:t>USD 105 M</a:t>
            </a:r>
            <a:endParaRPr lang="en-IN" sz="2400" b="1" dirty="0">
              <a:solidFill>
                <a:srgbClr val="002060"/>
              </a:solidFill>
              <a:effectLst>
                <a:outerShdw blurRad="38100" dist="38100" dir="2700000" algn="tl">
                  <a:srgbClr val="000000">
                    <a:alpha val="43137"/>
                  </a:srgbClr>
                </a:outerShdw>
              </a:effectLst>
            </a:endParaRPr>
          </a:p>
        </p:txBody>
      </p:sp>
      <p:sp>
        <p:nvSpPr>
          <p:cNvPr id="24" name="Right Arrow 23"/>
          <p:cNvSpPr/>
          <p:nvPr/>
        </p:nvSpPr>
        <p:spPr>
          <a:xfrm>
            <a:off x="5724196" y="3237155"/>
            <a:ext cx="444731" cy="40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TextBox 24"/>
          <p:cNvSpPr txBox="1"/>
          <p:nvPr/>
        </p:nvSpPr>
        <p:spPr>
          <a:xfrm>
            <a:off x="5889449" y="1202571"/>
            <a:ext cx="3202101" cy="830997"/>
          </a:xfrm>
          <a:prstGeom prst="rect">
            <a:avLst/>
          </a:prstGeom>
          <a:noFill/>
        </p:spPr>
        <p:txBody>
          <a:bodyPr wrap="square" rtlCol="0">
            <a:spAutoFit/>
          </a:bodyPr>
          <a:lstStyle/>
          <a:p>
            <a:pPr algn="ctr"/>
            <a:r>
              <a:rPr lang="en-IN" sz="2400" b="1" dirty="0" smtClean="0">
                <a:solidFill>
                  <a:srgbClr val="FF0000"/>
                </a:solidFill>
                <a:effectLst>
                  <a:outerShdw blurRad="38100" dist="38100" dir="2700000" algn="tl">
                    <a:srgbClr val="000000">
                      <a:alpha val="43137"/>
                    </a:srgbClr>
                  </a:outerShdw>
                </a:effectLst>
              </a:rPr>
              <a:t>National HP-III </a:t>
            </a:r>
          </a:p>
          <a:p>
            <a:pPr algn="ctr"/>
            <a:r>
              <a:rPr lang="en-IN" sz="2400" b="1" dirty="0" smtClean="0">
                <a:solidFill>
                  <a:srgbClr val="FF0000"/>
                </a:solidFill>
                <a:effectLst>
                  <a:outerShdw blurRad="38100" dist="38100" dir="2700000" algn="tl">
                    <a:srgbClr val="000000">
                      <a:alpha val="43137"/>
                    </a:srgbClr>
                  </a:outerShdw>
                </a:effectLst>
              </a:rPr>
              <a:t>(under preparation)</a:t>
            </a:r>
            <a:endParaRPr lang="en-IN" sz="2400" b="1" dirty="0">
              <a:solidFill>
                <a:srgbClr val="FF0000"/>
              </a:solidFill>
              <a:effectLst>
                <a:outerShdw blurRad="38100" dist="38100" dir="2700000" algn="tl">
                  <a:srgbClr val="000000">
                    <a:alpha val="43137"/>
                  </a:srgbClr>
                </a:outerShdw>
              </a:effectLst>
            </a:endParaRPr>
          </a:p>
        </p:txBody>
      </p:sp>
      <p:sp>
        <p:nvSpPr>
          <p:cNvPr id="26" name="TextBox 25"/>
          <p:cNvSpPr txBox="1"/>
          <p:nvPr/>
        </p:nvSpPr>
        <p:spPr>
          <a:xfrm>
            <a:off x="6165825" y="5801380"/>
            <a:ext cx="3060192" cy="1015663"/>
          </a:xfrm>
          <a:prstGeom prst="rect">
            <a:avLst/>
          </a:prstGeom>
          <a:noFill/>
        </p:spPr>
        <p:txBody>
          <a:bodyPr wrap="square" rtlCol="0">
            <a:spAutoFit/>
          </a:bodyPr>
          <a:lstStyle/>
          <a:p>
            <a:pPr algn="ctr"/>
            <a:r>
              <a:rPr lang="en-IN" sz="2000" b="1" dirty="0" smtClean="0">
                <a:solidFill>
                  <a:srgbClr val="FF0000"/>
                </a:solidFill>
                <a:effectLst>
                  <a:outerShdw blurRad="38100" dist="38100" dir="2700000" algn="tl">
                    <a:srgbClr val="000000">
                      <a:alpha val="43137"/>
                    </a:srgbClr>
                  </a:outerShdw>
                </a:effectLst>
              </a:rPr>
              <a:t>Across All Indian States</a:t>
            </a:r>
          </a:p>
          <a:p>
            <a:pPr algn="ctr"/>
            <a:r>
              <a:rPr lang="en-IN" sz="2000" b="1" dirty="0" smtClean="0">
                <a:solidFill>
                  <a:srgbClr val="FF0000"/>
                </a:solidFill>
                <a:effectLst>
                  <a:outerShdw blurRad="38100" dist="38100" dir="2700000" algn="tl">
                    <a:srgbClr val="000000">
                      <a:alpha val="43137"/>
                    </a:srgbClr>
                  </a:outerShdw>
                </a:effectLst>
              </a:rPr>
              <a:t> and </a:t>
            </a:r>
            <a:r>
              <a:rPr lang="en-IN" sz="2000" b="1" dirty="0" err="1" smtClean="0">
                <a:solidFill>
                  <a:srgbClr val="FF0000"/>
                </a:solidFill>
                <a:effectLst>
                  <a:outerShdw blurRad="38100" dist="38100" dir="2700000" algn="tl">
                    <a:srgbClr val="000000">
                      <a:alpha val="43137"/>
                    </a:srgbClr>
                  </a:outerShdw>
                </a:effectLst>
              </a:rPr>
              <a:t>Uts</a:t>
            </a:r>
            <a:endParaRPr lang="en-IN" sz="2000" b="1" dirty="0" smtClean="0">
              <a:solidFill>
                <a:srgbClr val="FF0000"/>
              </a:solidFill>
              <a:effectLst>
                <a:outerShdw blurRad="38100" dist="38100" dir="2700000" algn="tl">
                  <a:srgbClr val="000000">
                    <a:alpha val="43137"/>
                  </a:srgbClr>
                </a:outerShdw>
              </a:effectLst>
            </a:endParaRPr>
          </a:p>
          <a:p>
            <a:pPr algn="ctr"/>
            <a:r>
              <a:rPr lang="en-IN" sz="2000" b="1" dirty="0" smtClean="0">
                <a:solidFill>
                  <a:srgbClr val="FF0000"/>
                </a:solidFill>
                <a:effectLst>
                  <a:outerShdw blurRad="38100" dist="38100" dir="2700000" algn="tl">
                    <a:srgbClr val="000000">
                      <a:alpha val="43137"/>
                    </a:srgbClr>
                  </a:outerShdw>
                </a:effectLst>
              </a:rPr>
              <a:t>10 central agencies</a:t>
            </a:r>
            <a:endParaRPr lang="en-IN" sz="2000" b="1" dirty="0">
              <a:solidFill>
                <a:srgbClr val="FF0000"/>
              </a:solidFill>
              <a:effectLst>
                <a:outerShdw blurRad="38100" dist="38100" dir="2700000" algn="tl">
                  <a:srgbClr val="000000">
                    <a:alpha val="43137"/>
                  </a:srgbClr>
                </a:outerShdw>
              </a:effectLst>
            </a:endParaRPr>
          </a:p>
        </p:txBody>
      </p:sp>
      <p:sp>
        <p:nvSpPr>
          <p:cNvPr id="2" name="Right Arrow 1"/>
          <p:cNvSpPr/>
          <p:nvPr/>
        </p:nvSpPr>
        <p:spPr>
          <a:xfrm>
            <a:off x="2938886" y="3290734"/>
            <a:ext cx="444731" cy="40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Rectangle 2"/>
          <p:cNvSpPr txBox="1">
            <a:spLocks noChangeArrowheads="1"/>
          </p:cNvSpPr>
          <p:nvPr/>
        </p:nvSpPr>
        <p:spPr>
          <a:xfrm>
            <a:off x="152400" y="137509"/>
            <a:ext cx="7696200" cy="554037"/>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C00000"/>
                </a:solidFill>
              </a:rPr>
              <a:t>	</a:t>
            </a:r>
            <a:r>
              <a:rPr lang="en-US" sz="3300" b="1" dirty="0" smtClean="0">
                <a:solidFill>
                  <a:srgbClr val="C00000"/>
                </a:solidFill>
                <a:effectLst>
                  <a:outerShdw blurRad="38100" dist="38100" dir="2700000" algn="tl">
                    <a:srgbClr val="000000">
                      <a:alpha val="43137"/>
                    </a:srgbClr>
                  </a:outerShdw>
                </a:effectLst>
              </a:rPr>
              <a:t>HYDROLOGY PROJECT – Journey Ahead</a:t>
            </a:r>
          </a:p>
        </p:txBody>
      </p:sp>
      <p:grpSp>
        <p:nvGrpSpPr>
          <p:cNvPr id="7" name="Group 6"/>
          <p:cNvGrpSpPr/>
          <p:nvPr/>
        </p:nvGrpSpPr>
        <p:grpSpPr>
          <a:xfrm>
            <a:off x="6166885" y="2086774"/>
            <a:ext cx="2824716" cy="3171026"/>
            <a:chOff x="6166885" y="2086774"/>
            <a:chExt cx="2824716" cy="3171026"/>
          </a:xfrm>
        </p:grpSpPr>
        <p:grpSp>
          <p:nvGrpSpPr>
            <p:cNvPr id="4" name="Group 26"/>
            <p:cNvGrpSpPr/>
            <p:nvPr/>
          </p:nvGrpSpPr>
          <p:grpSpPr>
            <a:xfrm>
              <a:off x="6166885" y="2157155"/>
              <a:ext cx="2824715" cy="3100645"/>
              <a:chOff x="1328820" y="1554146"/>
              <a:chExt cx="4696129" cy="5127219"/>
            </a:xfrm>
          </p:grpSpPr>
          <p:pic>
            <p:nvPicPr>
              <p:cNvPr id="28" name="Picture 3" descr="india-map-river-basi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6749" y="1631527"/>
                <a:ext cx="46482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1328820" y="1554146"/>
                <a:ext cx="990601" cy="67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 name="Rectangle 5"/>
            <p:cNvSpPr/>
            <p:nvPr/>
          </p:nvSpPr>
          <p:spPr>
            <a:xfrm>
              <a:off x="6195715" y="2086774"/>
              <a:ext cx="2795886" cy="3171026"/>
            </a:xfrm>
            <a:prstGeom prst="rect">
              <a:avLst/>
            </a:prstGeom>
            <a:no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30" name="Picture 3" descr="IndianEmbl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1" name="Picture 2" descr="C:\Users\WB189165\AppData\Local\Microsoft\Windows\Temporary Internet Files\Content.Outlook\MGB3EX7I\World Bank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p:cNvCxnSpPr/>
          <p:nvPr/>
        </p:nvCxnSpPr>
        <p:spPr>
          <a:xfrm>
            <a:off x="-17853" y="8382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936080" y="4908827"/>
            <a:ext cx="3207919" cy="923330"/>
          </a:xfrm>
          <a:prstGeom prst="rect">
            <a:avLst/>
          </a:prstGeom>
        </p:spPr>
        <p:txBody>
          <a:bodyPr wrap="square">
            <a:spAutoFit/>
          </a:bodyPr>
          <a:lstStyle/>
          <a:p>
            <a:pPr algn="ctr"/>
            <a:r>
              <a:rPr lang="en-US" b="1" dirty="0"/>
              <a:t>CWC, CGWB, NIH, IMD, MRWF, CPCB, </a:t>
            </a:r>
            <a:r>
              <a:rPr lang="en-US" b="1" dirty="0" err="1"/>
              <a:t>SoI</a:t>
            </a:r>
            <a:r>
              <a:rPr lang="en-US" b="1" dirty="0"/>
              <a:t>, NRSC, CWPRS, and BBMB, DVC</a:t>
            </a:r>
          </a:p>
        </p:txBody>
      </p:sp>
    </p:spTree>
    <p:extLst>
      <p:ext uri="{BB962C8B-B14F-4D97-AF65-F5344CB8AC3E}">
        <p14:creationId xmlns:p14="http://schemas.microsoft.com/office/powerpoint/2010/main" val="1305041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0" y="0"/>
            <a:ext cx="9144000" cy="685800"/>
          </a:xfrm>
        </p:spPr>
        <p:txBody>
          <a:bodyPr>
            <a:normAutofit/>
          </a:bodyPr>
          <a:lstStyle/>
          <a:p>
            <a:pPr algn="ctr" eaLnBrk="1" hangingPunct="1"/>
            <a:r>
              <a:rPr lang="en-US" sz="3000" b="1" dirty="0" smtClean="0">
                <a:solidFill>
                  <a:srgbClr val="C00000"/>
                </a:solidFill>
                <a:effectLst>
                  <a:outerShdw blurRad="38100" dist="38100" dir="2700000" algn="tl">
                    <a:srgbClr val="000000">
                      <a:alpha val="43137"/>
                    </a:srgbClr>
                  </a:outerShdw>
                </a:effectLst>
              </a:rPr>
              <a:t>Component C: Flood Management</a:t>
            </a:r>
            <a:endParaRPr lang="en-US" sz="3000" b="1" dirty="0">
              <a:solidFill>
                <a:srgbClr val="C00000"/>
              </a:solidFill>
              <a:effectLst>
                <a:outerShdw blurRad="38100" dist="38100" dir="2700000" algn="tl">
                  <a:srgbClr val="000000">
                    <a:alpha val="43137"/>
                  </a:srgbClr>
                </a:outerShdw>
              </a:effectLst>
            </a:endParaRPr>
          </a:p>
        </p:txBody>
      </p:sp>
      <p:sp>
        <p:nvSpPr>
          <p:cNvPr id="5124" name="Rectangle 3"/>
          <p:cNvSpPr>
            <a:spLocks noGrp="1" noChangeArrowheads="1"/>
          </p:cNvSpPr>
          <p:nvPr>
            <p:ph type="body" idx="4294967295"/>
          </p:nvPr>
        </p:nvSpPr>
        <p:spPr>
          <a:xfrm>
            <a:off x="99204" y="979709"/>
            <a:ext cx="8960354" cy="772891"/>
          </a:xfrm>
        </p:spPr>
        <p:txBody>
          <a:bodyPr>
            <a:normAutofit fontScale="62500" lnSpcReduction="20000"/>
          </a:bodyPr>
          <a:lstStyle/>
          <a:p>
            <a:pPr marL="400050" lvl="1" indent="0">
              <a:buNone/>
            </a:pPr>
            <a:r>
              <a:rPr lang="en-IN" sz="3800" b="1" dirty="0" smtClean="0">
                <a:solidFill>
                  <a:srgbClr val="0000FF"/>
                </a:solidFill>
                <a:effectLst>
                  <a:outerShdw blurRad="38100" dist="38100" dir="2700000" algn="tl">
                    <a:srgbClr val="000000">
                      <a:alpha val="43137"/>
                    </a:srgbClr>
                  </a:outerShdw>
                </a:effectLst>
              </a:rPr>
              <a:t>During HP2: Stream </a:t>
            </a:r>
            <a:r>
              <a:rPr lang="en-IN" sz="3800" b="1" dirty="0">
                <a:solidFill>
                  <a:srgbClr val="0000FF"/>
                </a:solidFill>
                <a:effectLst>
                  <a:outerShdw blurRad="38100" dist="38100" dir="2700000" algn="tl">
                    <a:srgbClr val="000000">
                      <a:alpha val="43137"/>
                    </a:srgbClr>
                  </a:outerShdw>
                </a:effectLst>
              </a:rPr>
              <a:t>Flow Forecasting and Reservoir Operation </a:t>
            </a:r>
            <a:endParaRPr lang="en-IN" sz="3800" b="1" dirty="0" smtClean="0">
              <a:solidFill>
                <a:srgbClr val="0000FF"/>
              </a:solidFill>
              <a:effectLst>
                <a:outerShdw blurRad="38100" dist="38100" dir="2700000" algn="tl">
                  <a:srgbClr val="000000">
                    <a:alpha val="43137"/>
                  </a:srgbClr>
                </a:outerShdw>
              </a:effectLst>
            </a:endParaRPr>
          </a:p>
          <a:p>
            <a:pPr marL="400050" lvl="1" indent="0">
              <a:buNone/>
            </a:pPr>
            <a:r>
              <a:rPr lang="en-IN" sz="3800" b="1" dirty="0" smtClean="0">
                <a:solidFill>
                  <a:srgbClr val="0000FF"/>
                </a:solidFill>
                <a:effectLst>
                  <a:outerShdw blurRad="38100" dist="38100" dir="2700000" algn="tl">
                    <a:srgbClr val="000000">
                      <a:alpha val="43137"/>
                    </a:srgbClr>
                  </a:outerShdw>
                </a:effectLst>
              </a:rPr>
              <a:t>Systems </a:t>
            </a:r>
            <a:r>
              <a:rPr lang="en-IN" sz="3800" b="1" dirty="0">
                <a:solidFill>
                  <a:srgbClr val="0000FF"/>
                </a:solidFill>
                <a:effectLst>
                  <a:outerShdw blurRad="38100" dist="38100" dir="2700000" algn="tl">
                    <a:srgbClr val="000000">
                      <a:alpha val="43137"/>
                    </a:srgbClr>
                  </a:outerShdw>
                </a:effectLst>
              </a:rPr>
              <a:t>for Flood Management </a:t>
            </a:r>
            <a:r>
              <a:rPr lang="en-IN" sz="3800" b="1" dirty="0" smtClean="0">
                <a:solidFill>
                  <a:srgbClr val="0000FF"/>
                </a:solidFill>
                <a:effectLst>
                  <a:outerShdw blurRad="38100" dist="38100" dir="2700000" algn="tl">
                    <a:srgbClr val="000000">
                      <a:alpha val="43137"/>
                    </a:srgbClr>
                  </a:outerShdw>
                </a:effectLst>
              </a:rPr>
              <a:t>in  three River Basin Systems </a:t>
            </a:r>
            <a:endParaRPr lang="en-IN" sz="3800" dirty="0">
              <a:solidFill>
                <a:srgbClr val="0000FF"/>
              </a:solidFill>
              <a:effectLst>
                <a:outerShdw blurRad="38100" dist="38100" dir="2700000" algn="tl">
                  <a:srgbClr val="000000">
                    <a:alpha val="43137"/>
                  </a:srgbClr>
                </a:outerShdw>
              </a:effectLst>
            </a:endParaRPr>
          </a:p>
          <a:p>
            <a:pPr marL="400050" lvl="1" indent="0">
              <a:buNone/>
            </a:pPr>
            <a:endParaRPr lang="en-US" sz="2000" b="1" dirty="0" smtClean="0">
              <a:solidFill>
                <a:srgbClr val="C00000"/>
              </a:solidFill>
              <a:effectLst>
                <a:outerShdw blurRad="38100" dist="38100" dir="2700000" algn="tl">
                  <a:srgbClr val="000000">
                    <a:alpha val="43137"/>
                  </a:srgbClr>
                </a:outerShdw>
              </a:effectLst>
            </a:endParaRPr>
          </a:p>
          <a:p>
            <a:pPr marL="1009650" lvl="1" indent="-609600">
              <a:buAutoNum type="alphaUcPeriod"/>
            </a:pPr>
            <a:endParaRPr lang="en-US" sz="1800" b="1" dirty="0"/>
          </a:p>
          <a:p>
            <a:pPr marL="1009650" lvl="1" indent="-609600">
              <a:buAutoNum type="alphaUcPeriod"/>
            </a:pPr>
            <a:endParaRPr lang="en-US" sz="1800" b="1" dirty="0" smtClean="0"/>
          </a:p>
          <a:p>
            <a:pPr marL="1009650" lvl="1" indent="-609600">
              <a:buAutoNum type="alphaUcPeriod"/>
            </a:pPr>
            <a:endParaRPr lang="en-US" sz="1800" b="1" dirty="0"/>
          </a:p>
          <a:p>
            <a:pPr marL="1009650" lvl="1" indent="-609600">
              <a:buAutoNum type="alphaUcPeriod"/>
            </a:pPr>
            <a:endParaRPr lang="en-US" sz="1800" b="1" dirty="0" smtClean="0"/>
          </a:p>
          <a:p>
            <a:pPr marL="1009650" lvl="1" indent="-609600">
              <a:buAutoNum type="alphaUcPeriod"/>
            </a:pPr>
            <a:endParaRPr lang="en-US" sz="1800" b="1" dirty="0"/>
          </a:p>
          <a:p>
            <a:pPr marL="1009650" lvl="1" indent="-609600">
              <a:buAutoNum type="alphaUcPeriod"/>
            </a:pPr>
            <a:endParaRPr lang="en-US" sz="1800" b="1" dirty="0" smtClean="0"/>
          </a:p>
          <a:p>
            <a:pPr marL="1009650" lvl="1" indent="-609600">
              <a:buAutoNum type="alphaUcPeriod"/>
            </a:pPr>
            <a:endParaRPr lang="en-US" sz="1800" b="1" dirty="0" smtClean="0"/>
          </a:p>
        </p:txBody>
      </p:sp>
      <p:grpSp>
        <p:nvGrpSpPr>
          <p:cNvPr id="18" name="Group 17"/>
          <p:cNvGrpSpPr/>
          <p:nvPr/>
        </p:nvGrpSpPr>
        <p:grpSpPr>
          <a:xfrm>
            <a:off x="200830" y="2209800"/>
            <a:ext cx="2849700" cy="3349056"/>
            <a:chOff x="1717707" y="1554146"/>
            <a:chExt cx="4648200" cy="5106782"/>
          </a:xfrm>
        </p:grpSpPr>
        <p:pic>
          <p:nvPicPr>
            <p:cNvPr id="12" name="Picture 3" descr="india-map-river-bas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707" y="1611090"/>
              <a:ext cx="46482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
            <p:cNvSpPr>
              <a:spLocks noChangeArrowheads="1"/>
            </p:cNvSpPr>
            <p:nvPr/>
          </p:nvSpPr>
          <p:spPr bwMode="auto">
            <a:xfrm>
              <a:off x="2895600" y="1828800"/>
              <a:ext cx="917448" cy="1161479"/>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5"/>
            <p:cNvSpPr>
              <a:spLocks noChangeArrowheads="1"/>
            </p:cNvSpPr>
            <p:nvPr/>
          </p:nvSpPr>
          <p:spPr bwMode="auto">
            <a:xfrm>
              <a:off x="2743200" y="4343400"/>
              <a:ext cx="917448" cy="1161479"/>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Box 8"/>
            <p:cNvSpPr txBox="1"/>
            <p:nvPr/>
          </p:nvSpPr>
          <p:spPr>
            <a:xfrm>
              <a:off x="2308334" y="2224872"/>
              <a:ext cx="2199476" cy="398914"/>
            </a:xfrm>
            <a:prstGeom prst="rect">
              <a:avLst/>
            </a:prstGeom>
            <a:noFill/>
          </p:spPr>
          <p:txBody>
            <a:bodyPr wrap="none" rtlCol="0">
              <a:spAutoFit/>
            </a:bodyPr>
            <a:lstStyle/>
            <a:p>
              <a:r>
                <a:rPr lang="en-IN" sz="1100" b="1" dirty="0" err="1" smtClean="0">
                  <a:solidFill>
                    <a:srgbClr val="FF0000"/>
                  </a:solidFill>
                  <a:effectLst>
                    <a:outerShdw blurRad="38100" dist="38100" dir="2700000" algn="tl">
                      <a:srgbClr val="000000">
                        <a:alpha val="43137"/>
                      </a:srgbClr>
                    </a:outerShdw>
                  </a:effectLst>
                </a:rPr>
                <a:t>Bhakra</a:t>
              </a:r>
              <a:r>
                <a:rPr lang="en-IN" sz="1100" b="1" dirty="0" smtClean="0">
                  <a:solidFill>
                    <a:srgbClr val="FF0000"/>
                  </a:solidFill>
                  <a:effectLst>
                    <a:outerShdw blurRad="38100" dist="38100" dir="2700000" algn="tl">
                      <a:srgbClr val="000000">
                        <a:alpha val="43137"/>
                      </a:srgbClr>
                    </a:outerShdw>
                  </a:effectLst>
                </a:rPr>
                <a:t> – Beas Basin</a:t>
              </a:r>
              <a:endParaRPr lang="en-IN" sz="1100" b="1" dirty="0">
                <a:solidFill>
                  <a:srgbClr val="FF0000"/>
                </a:solidFill>
                <a:effectLst>
                  <a:outerShdw blurRad="38100" dist="38100" dir="2700000" algn="tl">
                    <a:srgbClr val="000000">
                      <a:alpha val="43137"/>
                    </a:srgbClr>
                  </a:outerShdw>
                </a:effectLst>
              </a:endParaRPr>
            </a:p>
          </p:txBody>
        </p:sp>
        <p:sp>
          <p:nvSpPr>
            <p:cNvPr id="17" name="TextBox 16"/>
            <p:cNvSpPr txBox="1"/>
            <p:nvPr/>
          </p:nvSpPr>
          <p:spPr>
            <a:xfrm>
              <a:off x="1742091" y="4712732"/>
              <a:ext cx="3098929" cy="398914"/>
            </a:xfrm>
            <a:prstGeom prst="rect">
              <a:avLst/>
            </a:prstGeom>
            <a:noFill/>
          </p:spPr>
          <p:txBody>
            <a:bodyPr wrap="none" rtlCol="0">
              <a:spAutoFit/>
            </a:bodyPr>
            <a:lstStyle/>
            <a:p>
              <a:r>
                <a:rPr lang="en-IN" sz="1100" b="1" dirty="0" smtClean="0">
                  <a:solidFill>
                    <a:srgbClr val="FF0000"/>
                  </a:solidFill>
                  <a:effectLst>
                    <a:outerShdw blurRad="38100" dist="38100" dir="2700000" algn="tl">
                      <a:srgbClr val="000000">
                        <a:alpha val="43137"/>
                      </a:srgbClr>
                    </a:outerShdw>
                  </a:effectLst>
                </a:rPr>
                <a:t>Upper Krishna &amp; </a:t>
              </a:r>
              <a:r>
                <a:rPr lang="en-IN" sz="1100" b="1" dirty="0" err="1" smtClean="0">
                  <a:solidFill>
                    <a:srgbClr val="FF0000"/>
                  </a:solidFill>
                  <a:effectLst>
                    <a:outerShdw blurRad="38100" dist="38100" dir="2700000" algn="tl">
                      <a:srgbClr val="000000">
                        <a:alpha val="43137"/>
                      </a:srgbClr>
                    </a:outerShdw>
                  </a:effectLst>
                </a:rPr>
                <a:t>Bhima</a:t>
              </a:r>
              <a:r>
                <a:rPr lang="en-IN" sz="1100" b="1" dirty="0" smtClean="0">
                  <a:solidFill>
                    <a:srgbClr val="FF0000"/>
                  </a:solidFill>
                  <a:effectLst>
                    <a:outerShdw blurRad="38100" dist="38100" dir="2700000" algn="tl">
                      <a:srgbClr val="000000">
                        <a:alpha val="43137"/>
                      </a:srgbClr>
                    </a:outerShdw>
                  </a:effectLst>
                </a:rPr>
                <a:t> Basin</a:t>
              </a:r>
              <a:endParaRPr lang="en-IN" sz="1100" b="1" dirty="0">
                <a:solidFill>
                  <a:srgbClr val="FF0000"/>
                </a:solidFill>
                <a:effectLst>
                  <a:outerShdw blurRad="38100" dist="38100" dir="2700000" algn="tl">
                    <a:srgbClr val="000000">
                      <a:alpha val="43137"/>
                    </a:srgbClr>
                  </a:outerShdw>
                </a:effectLst>
              </a:endParaRPr>
            </a:p>
          </p:txBody>
        </p:sp>
        <p:sp>
          <p:nvSpPr>
            <p:cNvPr id="15" name="Rectangle 14"/>
            <p:cNvSpPr/>
            <p:nvPr/>
          </p:nvSpPr>
          <p:spPr>
            <a:xfrm>
              <a:off x="1717707" y="1554146"/>
              <a:ext cx="990600" cy="670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385" r="5870" b="11528"/>
          <a:stretch/>
        </p:blipFill>
        <p:spPr>
          <a:xfrm>
            <a:off x="3293095" y="1864035"/>
            <a:ext cx="5798455" cy="4335482"/>
          </a:xfrm>
          <a:prstGeom prst="rect">
            <a:avLst/>
          </a:prstGeom>
          <a:ln>
            <a:solidFill>
              <a:schemeClr val="tx1"/>
            </a:solidFill>
          </a:ln>
        </p:spPr>
      </p:pic>
      <p:sp>
        <p:nvSpPr>
          <p:cNvPr id="3" name="Rectangle 2"/>
          <p:cNvSpPr/>
          <p:nvPr/>
        </p:nvSpPr>
        <p:spPr>
          <a:xfrm>
            <a:off x="68724" y="5991914"/>
            <a:ext cx="843519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b="1" dirty="0" smtClean="0">
                <a:effectLst>
                  <a:outerShdw blurRad="38100" dist="38100" dir="2700000" algn="tl">
                    <a:srgbClr val="000000">
                      <a:alpha val="43137"/>
                    </a:srgbClr>
                  </a:outerShdw>
                </a:effectLst>
              </a:rPr>
              <a:t>As per 12th Fiver year plan, annual </a:t>
            </a:r>
            <a:r>
              <a:rPr lang="en-US" b="1" dirty="0">
                <a:effectLst>
                  <a:outerShdw blurRad="38100" dist="38100" dir="2700000" algn="tl">
                    <a:srgbClr val="000000">
                      <a:alpha val="43137"/>
                    </a:srgbClr>
                  </a:outerShdw>
                </a:effectLst>
              </a:rPr>
              <a:t>flood damage to private infrastructure and property to be US$1 </a:t>
            </a:r>
            <a:r>
              <a:rPr lang="en-US" b="1" dirty="0" smtClean="0">
                <a:effectLst>
                  <a:outerShdw blurRad="38100" dist="38100" dir="2700000" algn="tl">
                    <a:srgbClr val="000000">
                      <a:alpha val="43137"/>
                    </a:srgbClr>
                  </a:outerShdw>
                </a:effectLst>
              </a:rPr>
              <a:t>Billion (INR </a:t>
            </a:r>
            <a:r>
              <a:rPr lang="en-US" b="1" dirty="0">
                <a:effectLst>
                  <a:outerShdw blurRad="38100" dist="38100" dir="2700000" algn="tl">
                    <a:srgbClr val="000000">
                      <a:alpha val="43137"/>
                    </a:srgbClr>
                  </a:outerShdw>
                </a:effectLst>
              </a:rPr>
              <a:t>6</a:t>
            </a:r>
            <a:r>
              <a:rPr lang="en-US" b="1" dirty="0" smtClean="0">
                <a:effectLst>
                  <a:outerShdw blurRad="38100" dist="38100" dir="2700000" algn="tl">
                    <a:srgbClr val="000000">
                      <a:alpha val="43137"/>
                    </a:srgbClr>
                  </a:outerShdw>
                </a:effectLst>
              </a:rPr>
              <a:t>000 crore) and 3.2 Million people</a:t>
            </a:r>
            <a:endParaRPr lang="en-US" b="1" dirty="0">
              <a:effectLst>
                <a:outerShdw blurRad="38100" dist="38100" dir="2700000" algn="tl">
                  <a:srgbClr val="000000">
                    <a:alpha val="43137"/>
                  </a:srgbClr>
                </a:outerShdw>
              </a:effectLst>
            </a:endParaRPr>
          </a:p>
        </p:txBody>
      </p:sp>
      <p:pic>
        <p:nvPicPr>
          <p:cNvPr id="16" name="Picture 3" descr="IndianEmbl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2" descr="C:\Users\WB189165\AppData\Local\Microsoft\Windows\Temporary Internet Files\Content.Outlook\MGB3EX7I\World Bank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Oval 5"/>
          <p:cNvSpPr>
            <a:spLocks noChangeArrowheads="1"/>
          </p:cNvSpPr>
          <p:nvPr/>
        </p:nvSpPr>
        <p:spPr bwMode="auto">
          <a:xfrm>
            <a:off x="7772400" y="3061558"/>
            <a:ext cx="943465" cy="38085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0951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2" descr="https://www.southasiawaterinitiative.org/sites/sawi/files/Indus%20Basin%20Map%20Feb%20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3" y="762000"/>
            <a:ext cx="8483910" cy="5943599"/>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146"/>
          <p:cNvSpPr>
            <a:spLocks noChangeArrowheads="1"/>
          </p:cNvSpPr>
          <p:nvPr/>
        </p:nvSpPr>
        <p:spPr bwMode="auto">
          <a:xfrm>
            <a:off x="4498975" y="4364038"/>
            <a:ext cx="539750" cy="3841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41988" name="AutoShape 103"/>
          <p:cNvSpPr>
            <a:spLocks noChangeArrowheads="1"/>
          </p:cNvSpPr>
          <p:nvPr/>
        </p:nvSpPr>
        <p:spPr bwMode="auto">
          <a:xfrm rot="5400000">
            <a:off x="3338513" y="2432050"/>
            <a:ext cx="1406525" cy="809625"/>
          </a:xfrm>
          <a:prstGeom prst="doubleWave">
            <a:avLst>
              <a:gd name="adj1" fmla="val 10319"/>
              <a:gd name="adj2" fmla="val 0"/>
            </a:avLst>
          </a:prstGeom>
          <a:solidFill>
            <a:srgbClr val="A0D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41989" name="Oval 107"/>
          <p:cNvSpPr>
            <a:spLocks noChangeArrowheads="1"/>
          </p:cNvSpPr>
          <p:nvPr/>
        </p:nvSpPr>
        <p:spPr bwMode="auto">
          <a:xfrm>
            <a:off x="3282950" y="3405188"/>
            <a:ext cx="1349375" cy="766762"/>
          </a:xfrm>
          <a:prstGeom prst="ellipse">
            <a:avLst/>
          </a:prstGeom>
          <a:solidFill>
            <a:srgbClr val="A0D1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41990" name="Rectangle 10"/>
          <p:cNvSpPr>
            <a:spLocks noChangeArrowheads="1"/>
          </p:cNvSpPr>
          <p:nvPr/>
        </p:nvSpPr>
        <p:spPr bwMode="auto">
          <a:xfrm>
            <a:off x="2811463" y="4108450"/>
            <a:ext cx="3417887" cy="257175"/>
          </a:xfrm>
          <a:prstGeom prst="rect">
            <a:avLst/>
          </a:prstGeom>
          <a:solidFill>
            <a:srgbClr val="894D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124012" name="AutoShape 108"/>
          <p:cNvSpPr>
            <a:spLocks noChangeArrowheads="1"/>
          </p:cNvSpPr>
          <p:nvPr/>
        </p:nvSpPr>
        <p:spPr bwMode="auto">
          <a:xfrm rot="10800000">
            <a:off x="3282950" y="4364038"/>
            <a:ext cx="1274763" cy="1343025"/>
          </a:xfrm>
          <a:prstGeom prst="flowChartManualOperation">
            <a:avLst/>
          </a:prstGeom>
          <a:solidFill>
            <a:srgbClr val="A0D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grpSp>
        <p:nvGrpSpPr>
          <p:cNvPr id="3" name="Group 153"/>
          <p:cNvGrpSpPr>
            <a:grpSpLocks/>
          </p:cNvGrpSpPr>
          <p:nvPr/>
        </p:nvGrpSpPr>
        <p:grpSpPr bwMode="auto">
          <a:xfrm>
            <a:off x="2555875" y="1196975"/>
            <a:ext cx="1195388" cy="992188"/>
            <a:chOff x="1020" y="210"/>
            <a:chExt cx="668" cy="703"/>
          </a:xfrm>
        </p:grpSpPr>
        <p:sp>
          <p:nvSpPr>
            <p:cNvPr id="42028" name="AutoShape 109"/>
            <p:cNvSpPr>
              <a:spLocks noChangeAspect="1" noChangeArrowheads="1" noTextEdit="1"/>
            </p:cNvSpPr>
            <p:nvPr/>
          </p:nvSpPr>
          <p:spPr bwMode="auto">
            <a:xfrm>
              <a:off x="1020" y="210"/>
              <a:ext cx="668"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C00000"/>
                </a:solidFill>
                <a:latin typeface="Arial Black" panose="020B0A04020102020204" pitchFamily="34" charset="0"/>
              </a:endParaRPr>
            </a:p>
          </p:txBody>
        </p:sp>
        <p:sp>
          <p:nvSpPr>
            <p:cNvPr id="42029" name="Freeform 111"/>
            <p:cNvSpPr>
              <a:spLocks/>
            </p:cNvSpPr>
            <p:nvPr/>
          </p:nvSpPr>
          <p:spPr bwMode="auto">
            <a:xfrm>
              <a:off x="1079" y="252"/>
              <a:ext cx="569" cy="592"/>
            </a:xfrm>
            <a:custGeom>
              <a:avLst/>
              <a:gdLst>
                <a:gd name="T0" fmla="*/ 0 w 1705"/>
                <a:gd name="T1" fmla="*/ 8 h 1776"/>
                <a:gd name="T2" fmla="*/ 1 w 1705"/>
                <a:gd name="T3" fmla="*/ 10 h 1776"/>
                <a:gd name="T4" fmla="*/ 2 w 1705"/>
                <a:gd name="T5" fmla="*/ 12 h 1776"/>
                <a:gd name="T6" fmla="*/ 3 w 1705"/>
                <a:gd name="T7" fmla="*/ 14 h 1776"/>
                <a:gd name="T8" fmla="*/ 5 w 1705"/>
                <a:gd name="T9" fmla="*/ 16 h 1776"/>
                <a:gd name="T10" fmla="*/ 6 w 1705"/>
                <a:gd name="T11" fmla="*/ 17 h 1776"/>
                <a:gd name="T12" fmla="*/ 7 w 1705"/>
                <a:gd name="T13" fmla="*/ 18 h 1776"/>
                <a:gd name="T14" fmla="*/ 8 w 1705"/>
                <a:gd name="T15" fmla="*/ 19 h 1776"/>
                <a:gd name="T16" fmla="*/ 9 w 1705"/>
                <a:gd name="T17" fmla="*/ 20 h 1776"/>
                <a:gd name="T18" fmla="*/ 10 w 1705"/>
                <a:gd name="T19" fmla="*/ 20 h 1776"/>
                <a:gd name="T20" fmla="*/ 11 w 1705"/>
                <a:gd name="T21" fmla="*/ 21 h 1776"/>
                <a:gd name="T22" fmla="*/ 12 w 1705"/>
                <a:gd name="T23" fmla="*/ 21 h 1776"/>
                <a:gd name="T24" fmla="*/ 13 w 1705"/>
                <a:gd name="T25" fmla="*/ 21 h 1776"/>
                <a:gd name="T26" fmla="*/ 14 w 1705"/>
                <a:gd name="T27" fmla="*/ 22 h 1776"/>
                <a:gd name="T28" fmla="*/ 15 w 1705"/>
                <a:gd name="T29" fmla="*/ 22 h 1776"/>
                <a:gd name="T30" fmla="*/ 16 w 1705"/>
                <a:gd name="T31" fmla="*/ 22 h 1776"/>
                <a:gd name="T32" fmla="*/ 17 w 1705"/>
                <a:gd name="T33" fmla="*/ 22 h 1776"/>
                <a:gd name="T34" fmla="*/ 18 w 1705"/>
                <a:gd name="T35" fmla="*/ 22 h 1776"/>
                <a:gd name="T36" fmla="*/ 19 w 1705"/>
                <a:gd name="T37" fmla="*/ 21 h 1776"/>
                <a:gd name="T38" fmla="*/ 19 w 1705"/>
                <a:gd name="T39" fmla="*/ 21 h 1776"/>
                <a:gd name="T40" fmla="*/ 20 w 1705"/>
                <a:gd name="T41" fmla="*/ 21 h 1776"/>
                <a:gd name="T42" fmla="*/ 21 w 1705"/>
                <a:gd name="T43" fmla="*/ 20 h 1776"/>
                <a:gd name="T44" fmla="*/ 21 w 1705"/>
                <a:gd name="T45" fmla="*/ 17 h 1776"/>
                <a:gd name="T46" fmla="*/ 21 w 1705"/>
                <a:gd name="T47" fmla="*/ 14 h 1776"/>
                <a:gd name="T48" fmla="*/ 20 w 1705"/>
                <a:gd name="T49" fmla="*/ 11 h 1776"/>
                <a:gd name="T50" fmla="*/ 18 w 1705"/>
                <a:gd name="T51" fmla="*/ 8 h 1776"/>
                <a:gd name="T52" fmla="*/ 15 w 1705"/>
                <a:gd name="T53" fmla="*/ 5 h 1776"/>
                <a:gd name="T54" fmla="*/ 14 w 1705"/>
                <a:gd name="T55" fmla="*/ 4 h 1776"/>
                <a:gd name="T56" fmla="*/ 13 w 1705"/>
                <a:gd name="T57" fmla="*/ 4 h 1776"/>
                <a:gd name="T58" fmla="*/ 13 w 1705"/>
                <a:gd name="T59" fmla="*/ 3 h 1776"/>
                <a:gd name="T60" fmla="*/ 12 w 1705"/>
                <a:gd name="T61" fmla="*/ 2 h 1776"/>
                <a:gd name="T62" fmla="*/ 11 w 1705"/>
                <a:gd name="T63" fmla="*/ 2 h 1776"/>
                <a:gd name="T64" fmla="*/ 10 w 1705"/>
                <a:gd name="T65" fmla="*/ 1 h 1776"/>
                <a:gd name="T66" fmla="*/ 9 w 1705"/>
                <a:gd name="T67" fmla="*/ 1 h 1776"/>
                <a:gd name="T68" fmla="*/ 8 w 1705"/>
                <a:gd name="T69" fmla="*/ 1 h 1776"/>
                <a:gd name="T70" fmla="*/ 7 w 1705"/>
                <a:gd name="T71" fmla="*/ 0 h 1776"/>
                <a:gd name="T72" fmla="*/ 7 w 1705"/>
                <a:gd name="T73" fmla="*/ 0 h 1776"/>
                <a:gd name="T74" fmla="*/ 6 w 1705"/>
                <a:gd name="T75" fmla="*/ 0 h 1776"/>
                <a:gd name="T76" fmla="*/ 5 w 1705"/>
                <a:gd name="T77" fmla="*/ 0 h 1776"/>
                <a:gd name="T78" fmla="*/ 4 w 1705"/>
                <a:gd name="T79" fmla="*/ 0 h 1776"/>
                <a:gd name="T80" fmla="*/ 3 w 1705"/>
                <a:gd name="T81" fmla="*/ 0 h 1776"/>
                <a:gd name="T82" fmla="*/ 2 w 1705"/>
                <a:gd name="T83" fmla="*/ 1 h 1776"/>
                <a:gd name="T84" fmla="*/ 1 w 1705"/>
                <a:gd name="T85" fmla="*/ 2 h 1776"/>
                <a:gd name="T86" fmla="*/ 0 w 1705"/>
                <a:gd name="T87" fmla="*/ 3 h 1776"/>
                <a:gd name="T88" fmla="*/ 0 w 1705"/>
                <a:gd name="T89" fmla="*/ 5 h 17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5"/>
                <a:gd name="T136" fmla="*/ 0 h 1776"/>
                <a:gd name="T137" fmla="*/ 1705 w 1705"/>
                <a:gd name="T138" fmla="*/ 1776 h 17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5" h="1776">
                  <a:moveTo>
                    <a:pt x="9" y="529"/>
                  </a:moveTo>
                  <a:lnTo>
                    <a:pt x="18" y="579"/>
                  </a:lnTo>
                  <a:lnTo>
                    <a:pt x="30" y="629"/>
                  </a:lnTo>
                  <a:lnTo>
                    <a:pt x="46" y="681"/>
                  </a:lnTo>
                  <a:lnTo>
                    <a:pt x="64" y="733"/>
                  </a:lnTo>
                  <a:lnTo>
                    <a:pt x="84" y="786"/>
                  </a:lnTo>
                  <a:lnTo>
                    <a:pt x="108" y="839"/>
                  </a:lnTo>
                  <a:lnTo>
                    <a:pt x="134" y="893"/>
                  </a:lnTo>
                  <a:lnTo>
                    <a:pt x="162" y="946"/>
                  </a:lnTo>
                  <a:lnTo>
                    <a:pt x="194" y="1000"/>
                  </a:lnTo>
                  <a:lnTo>
                    <a:pt x="228" y="1053"/>
                  </a:lnTo>
                  <a:lnTo>
                    <a:pt x="265" y="1106"/>
                  </a:lnTo>
                  <a:lnTo>
                    <a:pt x="304" y="1159"/>
                  </a:lnTo>
                  <a:lnTo>
                    <a:pt x="346" y="1211"/>
                  </a:lnTo>
                  <a:lnTo>
                    <a:pt x="389" y="1261"/>
                  </a:lnTo>
                  <a:lnTo>
                    <a:pt x="436" y="1312"/>
                  </a:lnTo>
                  <a:lnTo>
                    <a:pt x="485" y="1361"/>
                  </a:lnTo>
                  <a:lnTo>
                    <a:pt x="511" y="1386"/>
                  </a:lnTo>
                  <a:lnTo>
                    <a:pt x="537" y="1412"/>
                  </a:lnTo>
                  <a:lnTo>
                    <a:pt x="565" y="1435"/>
                  </a:lnTo>
                  <a:lnTo>
                    <a:pt x="592" y="1458"/>
                  </a:lnTo>
                  <a:lnTo>
                    <a:pt x="618" y="1480"/>
                  </a:lnTo>
                  <a:lnTo>
                    <a:pt x="645" y="1502"/>
                  </a:lnTo>
                  <a:lnTo>
                    <a:pt x="673" y="1523"/>
                  </a:lnTo>
                  <a:lnTo>
                    <a:pt x="700" y="1543"/>
                  </a:lnTo>
                  <a:lnTo>
                    <a:pt x="727" y="1562"/>
                  </a:lnTo>
                  <a:lnTo>
                    <a:pt x="755" y="1580"/>
                  </a:lnTo>
                  <a:lnTo>
                    <a:pt x="782" y="1598"/>
                  </a:lnTo>
                  <a:lnTo>
                    <a:pt x="809" y="1614"/>
                  </a:lnTo>
                  <a:lnTo>
                    <a:pt x="837" y="1631"/>
                  </a:lnTo>
                  <a:lnTo>
                    <a:pt x="864" y="1646"/>
                  </a:lnTo>
                  <a:lnTo>
                    <a:pt x="891" y="1661"/>
                  </a:lnTo>
                  <a:lnTo>
                    <a:pt x="919" y="1674"/>
                  </a:lnTo>
                  <a:lnTo>
                    <a:pt x="946" y="1687"/>
                  </a:lnTo>
                  <a:lnTo>
                    <a:pt x="972" y="1698"/>
                  </a:lnTo>
                  <a:lnTo>
                    <a:pt x="999" y="1710"/>
                  </a:lnTo>
                  <a:lnTo>
                    <a:pt x="1026" y="1719"/>
                  </a:lnTo>
                  <a:lnTo>
                    <a:pt x="1052" y="1729"/>
                  </a:lnTo>
                  <a:lnTo>
                    <a:pt x="1078" y="1738"/>
                  </a:lnTo>
                  <a:lnTo>
                    <a:pt x="1104" y="1746"/>
                  </a:lnTo>
                  <a:lnTo>
                    <a:pt x="1130" y="1753"/>
                  </a:lnTo>
                  <a:lnTo>
                    <a:pt x="1155" y="1758"/>
                  </a:lnTo>
                  <a:lnTo>
                    <a:pt x="1180" y="1763"/>
                  </a:lnTo>
                  <a:lnTo>
                    <a:pt x="1205" y="1768"/>
                  </a:lnTo>
                  <a:lnTo>
                    <a:pt x="1229" y="1771"/>
                  </a:lnTo>
                  <a:lnTo>
                    <a:pt x="1254" y="1774"/>
                  </a:lnTo>
                  <a:lnTo>
                    <a:pt x="1278" y="1775"/>
                  </a:lnTo>
                  <a:lnTo>
                    <a:pt x="1301" y="1776"/>
                  </a:lnTo>
                  <a:lnTo>
                    <a:pt x="1324" y="1776"/>
                  </a:lnTo>
                  <a:lnTo>
                    <a:pt x="1347" y="1775"/>
                  </a:lnTo>
                  <a:lnTo>
                    <a:pt x="1369" y="1773"/>
                  </a:lnTo>
                  <a:lnTo>
                    <a:pt x="1391" y="1770"/>
                  </a:lnTo>
                  <a:lnTo>
                    <a:pt x="1413" y="1766"/>
                  </a:lnTo>
                  <a:lnTo>
                    <a:pt x="1434" y="1761"/>
                  </a:lnTo>
                  <a:lnTo>
                    <a:pt x="1454" y="1755"/>
                  </a:lnTo>
                  <a:lnTo>
                    <a:pt x="1474" y="1748"/>
                  </a:lnTo>
                  <a:lnTo>
                    <a:pt x="1494" y="1740"/>
                  </a:lnTo>
                  <a:lnTo>
                    <a:pt x="1512" y="1731"/>
                  </a:lnTo>
                  <a:lnTo>
                    <a:pt x="1530" y="1721"/>
                  </a:lnTo>
                  <a:lnTo>
                    <a:pt x="1548" y="1710"/>
                  </a:lnTo>
                  <a:lnTo>
                    <a:pt x="1563" y="1698"/>
                  </a:lnTo>
                  <a:lnTo>
                    <a:pt x="1579" y="1685"/>
                  </a:lnTo>
                  <a:lnTo>
                    <a:pt x="1595" y="1671"/>
                  </a:lnTo>
                  <a:lnTo>
                    <a:pt x="1609" y="1655"/>
                  </a:lnTo>
                  <a:lnTo>
                    <a:pt x="1622" y="1640"/>
                  </a:lnTo>
                  <a:lnTo>
                    <a:pt x="1656" y="1587"/>
                  </a:lnTo>
                  <a:lnTo>
                    <a:pt x="1681" y="1529"/>
                  </a:lnTo>
                  <a:lnTo>
                    <a:pt x="1697" y="1465"/>
                  </a:lnTo>
                  <a:lnTo>
                    <a:pt x="1705" y="1396"/>
                  </a:lnTo>
                  <a:lnTo>
                    <a:pt x="1705" y="1323"/>
                  </a:lnTo>
                  <a:lnTo>
                    <a:pt x="1697" y="1247"/>
                  </a:lnTo>
                  <a:lnTo>
                    <a:pt x="1681" y="1167"/>
                  </a:lnTo>
                  <a:lnTo>
                    <a:pt x="1658" y="1085"/>
                  </a:lnTo>
                  <a:lnTo>
                    <a:pt x="1626" y="1001"/>
                  </a:lnTo>
                  <a:lnTo>
                    <a:pt x="1589" y="916"/>
                  </a:lnTo>
                  <a:lnTo>
                    <a:pt x="1543" y="830"/>
                  </a:lnTo>
                  <a:lnTo>
                    <a:pt x="1492" y="745"/>
                  </a:lnTo>
                  <a:lnTo>
                    <a:pt x="1433" y="660"/>
                  </a:lnTo>
                  <a:lnTo>
                    <a:pt x="1369" y="576"/>
                  </a:lnTo>
                  <a:lnTo>
                    <a:pt x="1298" y="494"/>
                  </a:lnTo>
                  <a:lnTo>
                    <a:pt x="1221" y="415"/>
                  </a:lnTo>
                  <a:lnTo>
                    <a:pt x="1199" y="393"/>
                  </a:lnTo>
                  <a:lnTo>
                    <a:pt x="1176" y="372"/>
                  </a:lnTo>
                  <a:lnTo>
                    <a:pt x="1154" y="352"/>
                  </a:lnTo>
                  <a:lnTo>
                    <a:pt x="1131" y="332"/>
                  </a:lnTo>
                  <a:lnTo>
                    <a:pt x="1108" y="312"/>
                  </a:lnTo>
                  <a:lnTo>
                    <a:pt x="1084" y="293"/>
                  </a:lnTo>
                  <a:lnTo>
                    <a:pt x="1061" y="275"/>
                  </a:lnTo>
                  <a:lnTo>
                    <a:pt x="1038" y="257"/>
                  </a:lnTo>
                  <a:lnTo>
                    <a:pt x="1015" y="240"/>
                  </a:lnTo>
                  <a:lnTo>
                    <a:pt x="992" y="223"/>
                  </a:lnTo>
                  <a:lnTo>
                    <a:pt x="968" y="207"/>
                  </a:lnTo>
                  <a:lnTo>
                    <a:pt x="945" y="191"/>
                  </a:lnTo>
                  <a:lnTo>
                    <a:pt x="922" y="176"/>
                  </a:lnTo>
                  <a:lnTo>
                    <a:pt x="899" y="163"/>
                  </a:lnTo>
                  <a:lnTo>
                    <a:pt x="875" y="149"/>
                  </a:lnTo>
                  <a:lnTo>
                    <a:pt x="851" y="136"/>
                  </a:lnTo>
                  <a:lnTo>
                    <a:pt x="828" y="123"/>
                  </a:lnTo>
                  <a:lnTo>
                    <a:pt x="805" y="111"/>
                  </a:lnTo>
                  <a:lnTo>
                    <a:pt x="782" y="100"/>
                  </a:lnTo>
                  <a:lnTo>
                    <a:pt x="759" y="89"/>
                  </a:lnTo>
                  <a:lnTo>
                    <a:pt x="736" y="79"/>
                  </a:lnTo>
                  <a:lnTo>
                    <a:pt x="714" y="69"/>
                  </a:lnTo>
                  <a:lnTo>
                    <a:pt x="691" y="60"/>
                  </a:lnTo>
                  <a:lnTo>
                    <a:pt x="669" y="52"/>
                  </a:lnTo>
                  <a:lnTo>
                    <a:pt x="645" y="44"/>
                  </a:lnTo>
                  <a:lnTo>
                    <a:pt x="623" y="37"/>
                  </a:lnTo>
                  <a:lnTo>
                    <a:pt x="601" y="30"/>
                  </a:lnTo>
                  <a:lnTo>
                    <a:pt x="579" y="24"/>
                  </a:lnTo>
                  <a:lnTo>
                    <a:pt x="558" y="19"/>
                  </a:lnTo>
                  <a:lnTo>
                    <a:pt x="536" y="15"/>
                  </a:lnTo>
                  <a:lnTo>
                    <a:pt x="515" y="11"/>
                  </a:lnTo>
                  <a:lnTo>
                    <a:pt x="494" y="7"/>
                  </a:lnTo>
                  <a:lnTo>
                    <a:pt x="462" y="3"/>
                  </a:lnTo>
                  <a:lnTo>
                    <a:pt x="430" y="1"/>
                  </a:lnTo>
                  <a:lnTo>
                    <a:pt x="400" y="0"/>
                  </a:lnTo>
                  <a:lnTo>
                    <a:pt x="369" y="1"/>
                  </a:lnTo>
                  <a:lnTo>
                    <a:pt x="340" y="3"/>
                  </a:lnTo>
                  <a:lnTo>
                    <a:pt x="311" y="7"/>
                  </a:lnTo>
                  <a:lnTo>
                    <a:pt x="284" y="13"/>
                  </a:lnTo>
                  <a:lnTo>
                    <a:pt x="258" y="20"/>
                  </a:lnTo>
                  <a:lnTo>
                    <a:pt x="232" y="28"/>
                  </a:lnTo>
                  <a:lnTo>
                    <a:pt x="207" y="39"/>
                  </a:lnTo>
                  <a:lnTo>
                    <a:pt x="183" y="52"/>
                  </a:lnTo>
                  <a:lnTo>
                    <a:pt x="161" y="65"/>
                  </a:lnTo>
                  <a:lnTo>
                    <a:pt x="140" y="80"/>
                  </a:lnTo>
                  <a:lnTo>
                    <a:pt x="119" y="97"/>
                  </a:lnTo>
                  <a:lnTo>
                    <a:pt x="101" y="116"/>
                  </a:lnTo>
                  <a:lnTo>
                    <a:pt x="84" y="137"/>
                  </a:lnTo>
                  <a:lnTo>
                    <a:pt x="57" y="175"/>
                  </a:lnTo>
                  <a:lnTo>
                    <a:pt x="36" y="217"/>
                  </a:lnTo>
                  <a:lnTo>
                    <a:pt x="21" y="263"/>
                  </a:lnTo>
                  <a:lnTo>
                    <a:pt x="9" y="311"/>
                  </a:lnTo>
                  <a:lnTo>
                    <a:pt x="2" y="362"/>
                  </a:lnTo>
                  <a:lnTo>
                    <a:pt x="0" y="416"/>
                  </a:lnTo>
                  <a:lnTo>
                    <a:pt x="2" y="472"/>
                  </a:lnTo>
                  <a:lnTo>
                    <a:pt x="9" y="529"/>
                  </a:lnTo>
                  <a:close/>
                </a:path>
              </a:pathLst>
            </a:custGeom>
            <a:solidFill>
              <a:srgbClr val="A0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0" name="Freeform 112"/>
            <p:cNvSpPr>
              <a:spLocks/>
            </p:cNvSpPr>
            <p:nvPr/>
          </p:nvSpPr>
          <p:spPr bwMode="auto">
            <a:xfrm>
              <a:off x="1369" y="545"/>
              <a:ext cx="154" cy="74"/>
            </a:xfrm>
            <a:custGeom>
              <a:avLst/>
              <a:gdLst>
                <a:gd name="T0" fmla="*/ 6 w 463"/>
                <a:gd name="T1" fmla="*/ 1 h 220"/>
                <a:gd name="T2" fmla="*/ 5 w 463"/>
                <a:gd name="T3" fmla="*/ 1 h 220"/>
                <a:gd name="T4" fmla="*/ 5 w 463"/>
                <a:gd name="T5" fmla="*/ 2 h 220"/>
                <a:gd name="T6" fmla="*/ 5 w 463"/>
                <a:gd name="T7" fmla="*/ 2 h 220"/>
                <a:gd name="T8" fmla="*/ 4 w 463"/>
                <a:gd name="T9" fmla="*/ 2 h 220"/>
                <a:gd name="T10" fmla="*/ 4 w 463"/>
                <a:gd name="T11" fmla="*/ 3 h 220"/>
                <a:gd name="T12" fmla="*/ 4 w 463"/>
                <a:gd name="T13" fmla="*/ 3 h 220"/>
                <a:gd name="T14" fmla="*/ 3 w 463"/>
                <a:gd name="T15" fmla="*/ 3 h 220"/>
                <a:gd name="T16" fmla="*/ 2 w 463"/>
                <a:gd name="T17" fmla="*/ 3 h 220"/>
                <a:gd name="T18" fmla="*/ 2 w 463"/>
                <a:gd name="T19" fmla="*/ 3 h 220"/>
                <a:gd name="T20" fmla="*/ 1 w 463"/>
                <a:gd name="T21" fmla="*/ 2 h 220"/>
                <a:gd name="T22" fmla="*/ 1 w 463"/>
                <a:gd name="T23" fmla="*/ 2 h 220"/>
                <a:gd name="T24" fmla="*/ 1 w 463"/>
                <a:gd name="T25" fmla="*/ 2 h 220"/>
                <a:gd name="T26" fmla="*/ 0 w 463"/>
                <a:gd name="T27" fmla="*/ 1 h 220"/>
                <a:gd name="T28" fmla="*/ 0 w 463"/>
                <a:gd name="T29" fmla="*/ 1 h 220"/>
                <a:gd name="T30" fmla="*/ 0 w 463"/>
                <a:gd name="T31" fmla="*/ 0 h 220"/>
                <a:gd name="T32" fmla="*/ 0 w 463"/>
                <a:gd name="T33" fmla="*/ 0 h 220"/>
                <a:gd name="T34" fmla="*/ 0 w 463"/>
                <a:gd name="T35" fmla="*/ 0 h 220"/>
                <a:gd name="T36" fmla="*/ 1 w 463"/>
                <a:gd name="T37" fmla="*/ 1 h 220"/>
                <a:gd name="T38" fmla="*/ 1 w 463"/>
                <a:gd name="T39" fmla="*/ 1 h 220"/>
                <a:gd name="T40" fmla="*/ 1 w 463"/>
                <a:gd name="T41" fmla="*/ 1 h 220"/>
                <a:gd name="T42" fmla="*/ 2 w 463"/>
                <a:gd name="T43" fmla="*/ 1 h 220"/>
                <a:gd name="T44" fmla="*/ 2 w 463"/>
                <a:gd name="T45" fmla="*/ 1 h 220"/>
                <a:gd name="T46" fmla="*/ 3 w 463"/>
                <a:gd name="T47" fmla="*/ 1 h 220"/>
                <a:gd name="T48" fmla="*/ 3 w 463"/>
                <a:gd name="T49" fmla="*/ 2 h 220"/>
                <a:gd name="T50" fmla="*/ 3 w 463"/>
                <a:gd name="T51" fmla="*/ 2 h 220"/>
                <a:gd name="T52" fmla="*/ 4 w 463"/>
                <a:gd name="T53" fmla="*/ 1 h 220"/>
                <a:gd name="T54" fmla="*/ 4 w 463"/>
                <a:gd name="T55" fmla="*/ 1 h 220"/>
                <a:gd name="T56" fmla="*/ 5 w 463"/>
                <a:gd name="T57" fmla="*/ 1 h 220"/>
                <a:gd name="T58" fmla="*/ 5 w 463"/>
                <a:gd name="T59" fmla="*/ 1 h 220"/>
                <a:gd name="T60" fmla="*/ 5 w 463"/>
                <a:gd name="T61" fmla="*/ 1 h 220"/>
                <a:gd name="T62" fmla="*/ 6 w 463"/>
                <a:gd name="T63" fmla="*/ 1 h 2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3"/>
                <a:gd name="T97" fmla="*/ 0 h 220"/>
                <a:gd name="T98" fmla="*/ 463 w 463"/>
                <a:gd name="T99" fmla="*/ 220 h 2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3" h="220">
                  <a:moveTo>
                    <a:pt x="463" y="65"/>
                  </a:moveTo>
                  <a:lnTo>
                    <a:pt x="459" y="83"/>
                  </a:lnTo>
                  <a:lnTo>
                    <a:pt x="452" y="101"/>
                  </a:lnTo>
                  <a:lnTo>
                    <a:pt x="443" y="117"/>
                  </a:lnTo>
                  <a:lnTo>
                    <a:pt x="434" y="133"/>
                  </a:lnTo>
                  <a:lnTo>
                    <a:pt x="422" y="147"/>
                  </a:lnTo>
                  <a:lnTo>
                    <a:pt x="410" y="161"/>
                  </a:lnTo>
                  <a:lnTo>
                    <a:pt x="395" y="172"/>
                  </a:lnTo>
                  <a:lnTo>
                    <a:pt x="379" y="184"/>
                  </a:lnTo>
                  <a:lnTo>
                    <a:pt x="362" y="193"/>
                  </a:lnTo>
                  <a:lnTo>
                    <a:pt x="345" y="202"/>
                  </a:lnTo>
                  <a:lnTo>
                    <a:pt x="326" y="208"/>
                  </a:lnTo>
                  <a:lnTo>
                    <a:pt x="307" y="213"/>
                  </a:lnTo>
                  <a:lnTo>
                    <a:pt x="286" y="218"/>
                  </a:lnTo>
                  <a:lnTo>
                    <a:pt x="265" y="219"/>
                  </a:lnTo>
                  <a:lnTo>
                    <a:pt x="243" y="220"/>
                  </a:lnTo>
                  <a:lnTo>
                    <a:pt x="221" y="218"/>
                  </a:lnTo>
                  <a:lnTo>
                    <a:pt x="198" y="214"/>
                  </a:lnTo>
                  <a:lnTo>
                    <a:pt x="176" y="209"/>
                  </a:lnTo>
                  <a:lnTo>
                    <a:pt x="155" y="202"/>
                  </a:lnTo>
                  <a:lnTo>
                    <a:pt x="134" y="193"/>
                  </a:lnTo>
                  <a:lnTo>
                    <a:pt x="115" y="183"/>
                  </a:lnTo>
                  <a:lnTo>
                    <a:pt x="97" y="171"/>
                  </a:lnTo>
                  <a:lnTo>
                    <a:pt x="80" y="158"/>
                  </a:lnTo>
                  <a:lnTo>
                    <a:pt x="64" y="144"/>
                  </a:lnTo>
                  <a:lnTo>
                    <a:pt x="49" y="128"/>
                  </a:lnTo>
                  <a:lnTo>
                    <a:pt x="37" y="113"/>
                  </a:lnTo>
                  <a:lnTo>
                    <a:pt x="26" y="96"/>
                  </a:lnTo>
                  <a:lnTo>
                    <a:pt x="17" y="78"/>
                  </a:lnTo>
                  <a:lnTo>
                    <a:pt x="10" y="59"/>
                  </a:lnTo>
                  <a:lnTo>
                    <a:pt x="4" y="40"/>
                  </a:lnTo>
                  <a:lnTo>
                    <a:pt x="1" y="20"/>
                  </a:lnTo>
                  <a:lnTo>
                    <a:pt x="0" y="0"/>
                  </a:lnTo>
                  <a:lnTo>
                    <a:pt x="10" y="12"/>
                  </a:lnTo>
                  <a:lnTo>
                    <a:pt x="20" y="22"/>
                  </a:lnTo>
                  <a:lnTo>
                    <a:pt x="31" y="33"/>
                  </a:lnTo>
                  <a:lnTo>
                    <a:pt x="42" y="43"/>
                  </a:lnTo>
                  <a:lnTo>
                    <a:pt x="55" y="53"/>
                  </a:lnTo>
                  <a:lnTo>
                    <a:pt x="68" y="61"/>
                  </a:lnTo>
                  <a:lnTo>
                    <a:pt x="82" y="70"/>
                  </a:lnTo>
                  <a:lnTo>
                    <a:pt x="97" y="78"/>
                  </a:lnTo>
                  <a:lnTo>
                    <a:pt x="112" y="85"/>
                  </a:lnTo>
                  <a:lnTo>
                    <a:pt x="128" y="93"/>
                  </a:lnTo>
                  <a:lnTo>
                    <a:pt x="144" y="99"/>
                  </a:lnTo>
                  <a:lnTo>
                    <a:pt x="162" y="104"/>
                  </a:lnTo>
                  <a:lnTo>
                    <a:pt x="179" y="108"/>
                  </a:lnTo>
                  <a:lnTo>
                    <a:pt x="197" y="113"/>
                  </a:lnTo>
                  <a:lnTo>
                    <a:pt x="214" y="117"/>
                  </a:lnTo>
                  <a:lnTo>
                    <a:pt x="233" y="119"/>
                  </a:lnTo>
                  <a:lnTo>
                    <a:pt x="250" y="121"/>
                  </a:lnTo>
                  <a:lnTo>
                    <a:pt x="267" y="121"/>
                  </a:lnTo>
                  <a:lnTo>
                    <a:pt x="284" y="121"/>
                  </a:lnTo>
                  <a:lnTo>
                    <a:pt x="301" y="121"/>
                  </a:lnTo>
                  <a:lnTo>
                    <a:pt x="316" y="120"/>
                  </a:lnTo>
                  <a:lnTo>
                    <a:pt x="332" y="118"/>
                  </a:lnTo>
                  <a:lnTo>
                    <a:pt x="347" y="115"/>
                  </a:lnTo>
                  <a:lnTo>
                    <a:pt x="362" y="112"/>
                  </a:lnTo>
                  <a:lnTo>
                    <a:pt x="376" y="108"/>
                  </a:lnTo>
                  <a:lnTo>
                    <a:pt x="391" y="103"/>
                  </a:lnTo>
                  <a:lnTo>
                    <a:pt x="404" y="99"/>
                  </a:lnTo>
                  <a:lnTo>
                    <a:pt x="417" y="93"/>
                  </a:lnTo>
                  <a:lnTo>
                    <a:pt x="430" y="86"/>
                  </a:lnTo>
                  <a:lnTo>
                    <a:pt x="441" y="80"/>
                  </a:lnTo>
                  <a:lnTo>
                    <a:pt x="453" y="73"/>
                  </a:lnTo>
                  <a:lnTo>
                    <a:pt x="463"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1" name="Freeform 113"/>
            <p:cNvSpPr>
              <a:spLocks/>
            </p:cNvSpPr>
            <p:nvPr/>
          </p:nvSpPr>
          <p:spPr bwMode="auto">
            <a:xfrm>
              <a:off x="1375" y="492"/>
              <a:ext cx="155" cy="73"/>
            </a:xfrm>
            <a:custGeom>
              <a:avLst/>
              <a:gdLst>
                <a:gd name="T0" fmla="*/ 6 w 464"/>
                <a:gd name="T1" fmla="*/ 1 h 220"/>
                <a:gd name="T2" fmla="*/ 5 w 464"/>
                <a:gd name="T3" fmla="*/ 1 h 220"/>
                <a:gd name="T4" fmla="*/ 5 w 464"/>
                <a:gd name="T5" fmla="*/ 2 h 220"/>
                <a:gd name="T6" fmla="*/ 5 w 464"/>
                <a:gd name="T7" fmla="*/ 2 h 220"/>
                <a:gd name="T8" fmla="*/ 4 w 464"/>
                <a:gd name="T9" fmla="*/ 2 h 220"/>
                <a:gd name="T10" fmla="*/ 4 w 464"/>
                <a:gd name="T11" fmla="*/ 3 h 220"/>
                <a:gd name="T12" fmla="*/ 4 w 464"/>
                <a:gd name="T13" fmla="*/ 3 h 220"/>
                <a:gd name="T14" fmla="*/ 3 w 464"/>
                <a:gd name="T15" fmla="*/ 3 h 220"/>
                <a:gd name="T16" fmla="*/ 2 w 464"/>
                <a:gd name="T17" fmla="*/ 3 h 220"/>
                <a:gd name="T18" fmla="*/ 2 w 464"/>
                <a:gd name="T19" fmla="*/ 2 h 220"/>
                <a:gd name="T20" fmla="*/ 1 w 464"/>
                <a:gd name="T21" fmla="*/ 2 h 220"/>
                <a:gd name="T22" fmla="*/ 1 w 464"/>
                <a:gd name="T23" fmla="*/ 2 h 220"/>
                <a:gd name="T24" fmla="*/ 1 w 464"/>
                <a:gd name="T25" fmla="*/ 2 h 220"/>
                <a:gd name="T26" fmla="*/ 0 w 464"/>
                <a:gd name="T27" fmla="*/ 1 h 220"/>
                <a:gd name="T28" fmla="*/ 0 w 464"/>
                <a:gd name="T29" fmla="*/ 1 h 220"/>
                <a:gd name="T30" fmla="*/ 0 w 464"/>
                <a:gd name="T31" fmla="*/ 0 h 220"/>
                <a:gd name="T32" fmla="*/ 0 w 464"/>
                <a:gd name="T33" fmla="*/ 0 h 220"/>
                <a:gd name="T34" fmla="*/ 0 w 464"/>
                <a:gd name="T35" fmla="*/ 0 h 220"/>
                <a:gd name="T36" fmla="*/ 1 w 464"/>
                <a:gd name="T37" fmla="*/ 1 h 220"/>
                <a:gd name="T38" fmla="*/ 1 w 464"/>
                <a:gd name="T39" fmla="*/ 1 h 220"/>
                <a:gd name="T40" fmla="*/ 1 w 464"/>
                <a:gd name="T41" fmla="*/ 1 h 220"/>
                <a:gd name="T42" fmla="*/ 2 w 464"/>
                <a:gd name="T43" fmla="*/ 1 h 220"/>
                <a:gd name="T44" fmla="*/ 2 w 464"/>
                <a:gd name="T45" fmla="*/ 1 h 220"/>
                <a:gd name="T46" fmla="*/ 3 w 464"/>
                <a:gd name="T47" fmla="*/ 1 h 220"/>
                <a:gd name="T48" fmla="*/ 3 w 464"/>
                <a:gd name="T49" fmla="*/ 1 h 220"/>
                <a:gd name="T50" fmla="*/ 4 w 464"/>
                <a:gd name="T51" fmla="*/ 1 h 220"/>
                <a:gd name="T52" fmla="*/ 4 w 464"/>
                <a:gd name="T53" fmla="*/ 1 h 220"/>
                <a:gd name="T54" fmla="*/ 4 w 464"/>
                <a:gd name="T55" fmla="*/ 1 h 220"/>
                <a:gd name="T56" fmla="*/ 5 w 464"/>
                <a:gd name="T57" fmla="*/ 1 h 220"/>
                <a:gd name="T58" fmla="*/ 5 w 464"/>
                <a:gd name="T59" fmla="*/ 1 h 220"/>
                <a:gd name="T60" fmla="*/ 5 w 464"/>
                <a:gd name="T61" fmla="*/ 1 h 220"/>
                <a:gd name="T62" fmla="*/ 6 w 464"/>
                <a:gd name="T63" fmla="*/ 1 h 2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4"/>
                <a:gd name="T97" fmla="*/ 0 h 220"/>
                <a:gd name="T98" fmla="*/ 464 w 464"/>
                <a:gd name="T99" fmla="*/ 220 h 2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4" h="220">
                  <a:moveTo>
                    <a:pt x="464" y="66"/>
                  </a:moveTo>
                  <a:lnTo>
                    <a:pt x="459" y="83"/>
                  </a:lnTo>
                  <a:lnTo>
                    <a:pt x="453" y="101"/>
                  </a:lnTo>
                  <a:lnTo>
                    <a:pt x="444" y="117"/>
                  </a:lnTo>
                  <a:lnTo>
                    <a:pt x="434" y="133"/>
                  </a:lnTo>
                  <a:lnTo>
                    <a:pt x="422" y="148"/>
                  </a:lnTo>
                  <a:lnTo>
                    <a:pt x="410" y="161"/>
                  </a:lnTo>
                  <a:lnTo>
                    <a:pt x="395" y="173"/>
                  </a:lnTo>
                  <a:lnTo>
                    <a:pt x="379" y="184"/>
                  </a:lnTo>
                  <a:lnTo>
                    <a:pt x="362" y="194"/>
                  </a:lnTo>
                  <a:lnTo>
                    <a:pt x="345" y="202"/>
                  </a:lnTo>
                  <a:lnTo>
                    <a:pt x="327" y="208"/>
                  </a:lnTo>
                  <a:lnTo>
                    <a:pt x="307" y="214"/>
                  </a:lnTo>
                  <a:lnTo>
                    <a:pt x="287" y="218"/>
                  </a:lnTo>
                  <a:lnTo>
                    <a:pt x="266" y="219"/>
                  </a:lnTo>
                  <a:lnTo>
                    <a:pt x="244" y="220"/>
                  </a:lnTo>
                  <a:lnTo>
                    <a:pt x="222" y="218"/>
                  </a:lnTo>
                  <a:lnTo>
                    <a:pt x="199" y="215"/>
                  </a:lnTo>
                  <a:lnTo>
                    <a:pt x="177" y="210"/>
                  </a:lnTo>
                  <a:lnTo>
                    <a:pt x="154" y="202"/>
                  </a:lnTo>
                  <a:lnTo>
                    <a:pt x="135" y="194"/>
                  </a:lnTo>
                  <a:lnTo>
                    <a:pt x="116" y="183"/>
                  </a:lnTo>
                  <a:lnTo>
                    <a:pt x="97" y="172"/>
                  </a:lnTo>
                  <a:lnTo>
                    <a:pt x="80" y="158"/>
                  </a:lnTo>
                  <a:lnTo>
                    <a:pt x="64" y="144"/>
                  </a:lnTo>
                  <a:lnTo>
                    <a:pt x="50" y="129"/>
                  </a:lnTo>
                  <a:lnTo>
                    <a:pt x="38" y="113"/>
                  </a:lnTo>
                  <a:lnTo>
                    <a:pt x="26" y="96"/>
                  </a:lnTo>
                  <a:lnTo>
                    <a:pt x="18" y="78"/>
                  </a:lnTo>
                  <a:lnTo>
                    <a:pt x="11" y="59"/>
                  </a:lnTo>
                  <a:lnTo>
                    <a:pt x="4" y="40"/>
                  </a:lnTo>
                  <a:lnTo>
                    <a:pt x="1" y="20"/>
                  </a:lnTo>
                  <a:lnTo>
                    <a:pt x="0" y="0"/>
                  </a:lnTo>
                  <a:lnTo>
                    <a:pt x="10" y="12"/>
                  </a:lnTo>
                  <a:lnTo>
                    <a:pt x="20" y="23"/>
                  </a:lnTo>
                  <a:lnTo>
                    <a:pt x="31" y="33"/>
                  </a:lnTo>
                  <a:lnTo>
                    <a:pt x="43" y="44"/>
                  </a:lnTo>
                  <a:lnTo>
                    <a:pt x="56" y="53"/>
                  </a:lnTo>
                  <a:lnTo>
                    <a:pt x="68" y="61"/>
                  </a:lnTo>
                  <a:lnTo>
                    <a:pt x="83" y="70"/>
                  </a:lnTo>
                  <a:lnTo>
                    <a:pt x="98" y="78"/>
                  </a:lnTo>
                  <a:lnTo>
                    <a:pt x="112" y="86"/>
                  </a:lnTo>
                  <a:lnTo>
                    <a:pt x="128" y="93"/>
                  </a:lnTo>
                  <a:lnTo>
                    <a:pt x="145" y="99"/>
                  </a:lnTo>
                  <a:lnTo>
                    <a:pt x="162" y="104"/>
                  </a:lnTo>
                  <a:lnTo>
                    <a:pt x="179" y="109"/>
                  </a:lnTo>
                  <a:lnTo>
                    <a:pt x="196" y="113"/>
                  </a:lnTo>
                  <a:lnTo>
                    <a:pt x="214" y="117"/>
                  </a:lnTo>
                  <a:lnTo>
                    <a:pt x="233" y="119"/>
                  </a:lnTo>
                  <a:lnTo>
                    <a:pt x="250" y="121"/>
                  </a:lnTo>
                  <a:lnTo>
                    <a:pt x="267" y="121"/>
                  </a:lnTo>
                  <a:lnTo>
                    <a:pt x="284" y="121"/>
                  </a:lnTo>
                  <a:lnTo>
                    <a:pt x="300" y="121"/>
                  </a:lnTo>
                  <a:lnTo>
                    <a:pt x="316" y="120"/>
                  </a:lnTo>
                  <a:lnTo>
                    <a:pt x="332" y="118"/>
                  </a:lnTo>
                  <a:lnTo>
                    <a:pt x="347" y="115"/>
                  </a:lnTo>
                  <a:lnTo>
                    <a:pt x="362" y="112"/>
                  </a:lnTo>
                  <a:lnTo>
                    <a:pt x="377" y="109"/>
                  </a:lnTo>
                  <a:lnTo>
                    <a:pt x="391" y="103"/>
                  </a:lnTo>
                  <a:lnTo>
                    <a:pt x="404" y="99"/>
                  </a:lnTo>
                  <a:lnTo>
                    <a:pt x="418" y="93"/>
                  </a:lnTo>
                  <a:lnTo>
                    <a:pt x="430" y="87"/>
                  </a:lnTo>
                  <a:lnTo>
                    <a:pt x="442" y="80"/>
                  </a:lnTo>
                  <a:lnTo>
                    <a:pt x="454" y="73"/>
                  </a:lnTo>
                  <a:lnTo>
                    <a:pt x="464"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2" name="Freeform 114"/>
            <p:cNvSpPr>
              <a:spLocks/>
            </p:cNvSpPr>
            <p:nvPr/>
          </p:nvSpPr>
          <p:spPr bwMode="auto">
            <a:xfrm>
              <a:off x="1502" y="537"/>
              <a:ext cx="102" cy="48"/>
            </a:xfrm>
            <a:custGeom>
              <a:avLst/>
              <a:gdLst>
                <a:gd name="T0" fmla="*/ 4 w 305"/>
                <a:gd name="T1" fmla="*/ 1 h 144"/>
                <a:gd name="T2" fmla="*/ 4 w 305"/>
                <a:gd name="T3" fmla="*/ 1 h 144"/>
                <a:gd name="T4" fmla="*/ 4 w 305"/>
                <a:gd name="T5" fmla="*/ 1 h 144"/>
                <a:gd name="T6" fmla="*/ 3 w 305"/>
                <a:gd name="T7" fmla="*/ 1 h 144"/>
                <a:gd name="T8" fmla="*/ 3 w 305"/>
                <a:gd name="T9" fmla="*/ 1 h 144"/>
                <a:gd name="T10" fmla="*/ 3 w 305"/>
                <a:gd name="T11" fmla="*/ 2 h 144"/>
                <a:gd name="T12" fmla="*/ 2 w 305"/>
                <a:gd name="T13" fmla="*/ 2 h 144"/>
                <a:gd name="T14" fmla="*/ 2 w 305"/>
                <a:gd name="T15" fmla="*/ 2 h 144"/>
                <a:gd name="T16" fmla="*/ 2 w 305"/>
                <a:gd name="T17" fmla="*/ 2 h 144"/>
                <a:gd name="T18" fmla="*/ 1 w 305"/>
                <a:gd name="T19" fmla="*/ 2 h 144"/>
                <a:gd name="T20" fmla="*/ 1 w 305"/>
                <a:gd name="T21" fmla="*/ 2 h 144"/>
                <a:gd name="T22" fmla="*/ 1 w 305"/>
                <a:gd name="T23" fmla="*/ 1 h 144"/>
                <a:gd name="T24" fmla="*/ 1 w 305"/>
                <a:gd name="T25" fmla="*/ 1 h 144"/>
                <a:gd name="T26" fmla="*/ 0 w 305"/>
                <a:gd name="T27" fmla="*/ 1 h 144"/>
                <a:gd name="T28" fmla="*/ 0 w 305"/>
                <a:gd name="T29" fmla="*/ 1 h 144"/>
                <a:gd name="T30" fmla="*/ 0 w 305"/>
                <a:gd name="T31" fmla="*/ 0 h 144"/>
                <a:gd name="T32" fmla="*/ 0 w 305"/>
                <a:gd name="T33" fmla="*/ 0 h 144"/>
                <a:gd name="T34" fmla="*/ 0 w 305"/>
                <a:gd name="T35" fmla="*/ 0 h 144"/>
                <a:gd name="T36" fmla="*/ 0 w 305"/>
                <a:gd name="T37" fmla="*/ 0 h 144"/>
                <a:gd name="T38" fmla="*/ 1 w 305"/>
                <a:gd name="T39" fmla="*/ 0 h 144"/>
                <a:gd name="T40" fmla="*/ 1 w 305"/>
                <a:gd name="T41" fmla="*/ 1 h 144"/>
                <a:gd name="T42" fmla="*/ 1 w 305"/>
                <a:gd name="T43" fmla="*/ 1 h 144"/>
                <a:gd name="T44" fmla="*/ 1 w 305"/>
                <a:gd name="T45" fmla="*/ 1 h 144"/>
                <a:gd name="T46" fmla="*/ 2 w 305"/>
                <a:gd name="T47" fmla="*/ 1 h 144"/>
                <a:gd name="T48" fmla="*/ 2 w 305"/>
                <a:gd name="T49" fmla="*/ 1 h 144"/>
                <a:gd name="T50" fmla="*/ 2 w 305"/>
                <a:gd name="T51" fmla="*/ 1 h 144"/>
                <a:gd name="T52" fmla="*/ 2 w 305"/>
                <a:gd name="T53" fmla="*/ 1 h 144"/>
                <a:gd name="T54" fmla="*/ 3 w 305"/>
                <a:gd name="T55" fmla="*/ 1 h 144"/>
                <a:gd name="T56" fmla="*/ 3 w 305"/>
                <a:gd name="T57" fmla="*/ 1 h 144"/>
                <a:gd name="T58" fmla="*/ 3 w 305"/>
                <a:gd name="T59" fmla="*/ 1 h 144"/>
                <a:gd name="T60" fmla="*/ 3 w 305"/>
                <a:gd name="T61" fmla="*/ 1 h 144"/>
                <a:gd name="T62" fmla="*/ 4 w 305"/>
                <a:gd name="T63" fmla="*/ 1 h 144"/>
                <a:gd name="T64" fmla="*/ 4 w 305"/>
                <a:gd name="T65" fmla="*/ 1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5"/>
                <a:gd name="T100" fmla="*/ 0 h 144"/>
                <a:gd name="T101" fmla="*/ 305 w 305"/>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5" h="144">
                  <a:moveTo>
                    <a:pt x="305" y="42"/>
                  </a:moveTo>
                  <a:lnTo>
                    <a:pt x="298" y="65"/>
                  </a:lnTo>
                  <a:lnTo>
                    <a:pt x="285" y="86"/>
                  </a:lnTo>
                  <a:lnTo>
                    <a:pt x="269" y="105"/>
                  </a:lnTo>
                  <a:lnTo>
                    <a:pt x="249" y="120"/>
                  </a:lnTo>
                  <a:lnTo>
                    <a:pt x="226" y="131"/>
                  </a:lnTo>
                  <a:lnTo>
                    <a:pt x="201" y="140"/>
                  </a:lnTo>
                  <a:lnTo>
                    <a:pt x="174" y="144"/>
                  </a:lnTo>
                  <a:lnTo>
                    <a:pt x="145" y="143"/>
                  </a:lnTo>
                  <a:lnTo>
                    <a:pt x="116" y="136"/>
                  </a:lnTo>
                  <a:lnTo>
                    <a:pt x="89" y="126"/>
                  </a:lnTo>
                  <a:lnTo>
                    <a:pt x="63" y="112"/>
                  </a:lnTo>
                  <a:lnTo>
                    <a:pt x="42" y="94"/>
                  </a:lnTo>
                  <a:lnTo>
                    <a:pt x="24" y="73"/>
                  </a:lnTo>
                  <a:lnTo>
                    <a:pt x="12" y="50"/>
                  </a:lnTo>
                  <a:lnTo>
                    <a:pt x="3" y="26"/>
                  </a:lnTo>
                  <a:lnTo>
                    <a:pt x="0" y="0"/>
                  </a:lnTo>
                  <a:lnTo>
                    <a:pt x="13" y="15"/>
                  </a:lnTo>
                  <a:lnTo>
                    <a:pt x="28" y="28"/>
                  </a:lnTo>
                  <a:lnTo>
                    <a:pt x="44" y="40"/>
                  </a:lnTo>
                  <a:lnTo>
                    <a:pt x="63" y="51"/>
                  </a:lnTo>
                  <a:lnTo>
                    <a:pt x="84" y="61"/>
                  </a:lnTo>
                  <a:lnTo>
                    <a:pt x="105" y="68"/>
                  </a:lnTo>
                  <a:lnTo>
                    <a:pt x="128" y="73"/>
                  </a:lnTo>
                  <a:lnTo>
                    <a:pt x="153" y="78"/>
                  </a:lnTo>
                  <a:lnTo>
                    <a:pt x="175" y="79"/>
                  </a:lnTo>
                  <a:lnTo>
                    <a:pt x="197" y="79"/>
                  </a:lnTo>
                  <a:lnTo>
                    <a:pt x="218" y="77"/>
                  </a:lnTo>
                  <a:lnTo>
                    <a:pt x="238" y="72"/>
                  </a:lnTo>
                  <a:lnTo>
                    <a:pt x="257" y="67"/>
                  </a:lnTo>
                  <a:lnTo>
                    <a:pt x="274" y="61"/>
                  </a:lnTo>
                  <a:lnTo>
                    <a:pt x="290" y="51"/>
                  </a:lnTo>
                  <a:lnTo>
                    <a:pt x="30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3" name="Freeform 115"/>
            <p:cNvSpPr>
              <a:spLocks/>
            </p:cNvSpPr>
            <p:nvPr/>
          </p:nvSpPr>
          <p:spPr bwMode="auto">
            <a:xfrm>
              <a:off x="1309" y="586"/>
              <a:ext cx="102" cy="48"/>
            </a:xfrm>
            <a:custGeom>
              <a:avLst/>
              <a:gdLst>
                <a:gd name="T0" fmla="*/ 4 w 304"/>
                <a:gd name="T1" fmla="*/ 1 h 143"/>
                <a:gd name="T2" fmla="*/ 4 w 304"/>
                <a:gd name="T3" fmla="*/ 1 h 143"/>
                <a:gd name="T4" fmla="*/ 4 w 304"/>
                <a:gd name="T5" fmla="*/ 1 h 143"/>
                <a:gd name="T6" fmla="*/ 3 w 304"/>
                <a:gd name="T7" fmla="*/ 1 h 143"/>
                <a:gd name="T8" fmla="*/ 3 w 304"/>
                <a:gd name="T9" fmla="*/ 1 h 143"/>
                <a:gd name="T10" fmla="*/ 3 w 304"/>
                <a:gd name="T11" fmla="*/ 2 h 143"/>
                <a:gd name="T12" fmla="*/ 2 w 304"/>
                <a:gd name="T13" fmla="*/ 2 h 143"/>
                <a:gd name="T14" fmla="*/ 2 w 304"/>
                <a:gd name="T15" fmla="*/ 2 h 143"/>
                <a:gd name="T16" fmla="*/ 2 w 304"/>
                <a:gd name="T17" fmla="*/ 2 h 143"/>
                <a:gd name="T18" fmla="*/ 1 w 304"/>
                <a:gd name="T19" fmla="*/ 2 h 143"/>
                <a:gd name="T20" fmla="*/ 1 w 304"/>
                <a:gd name="T21" fmla="*/ 2 h 143"/>
                <a:gd name="T22" fmla="*/ 1 w 304"/>
                <a:gd name="T23" fmla="*/ 1 h 143"/>
                <a:gd name="T24" fmla="*/ 1 w 304"/>
                <a:gd name="T25" fmla="*/ 1 h 143"/>
                <a:gd name="T26" fmla="*/ 0 w 304"/>
                <a:gd name="T27" fmla="*/ 1 h 143"/>
                <a:gd name="T28" fmla="*/ 0 w 304"/>
                <a:gd name="T29" fmla="*/ 1 h 143"/>
                <a:gd name="T30" fmla="*/ 0 w 304"/>
                <a:gd name="T31" fmla="*/ 0 h 143"/>
                <a:gd name="T32" fmla="*/ 0 w 304"/>
                <a:gd name="T33" fmla="*/ 0 h 143"/>
                <a:gd name="T34" fmla="*/ 0 w 304"/>
                <a:gd name="T35" fmla="*/ 0 h 143"/>
                <a:gd name="T36" fmla="*/ 0 w 304"/>
                <a:gd name="T37" fmla="*/ 0 h 143"/>
                <a:gd name="T38" fmla="*/ 1 w 304"/>
                <a:gd name="T39" fmla="*/ 0 h 143"/>
                <a:gd name="T40" fmla="*/ 1 w 304"/>
                <a:gd name="T41" fmla="*/ 1 h 143"/>
                <a:gd name="T42" fmla="*/ 1 w 304"/>
                <a:gd name="T43" fmla="*/ 1 h 143"/>
                <a:gd name="T44" fmla="*/ 1 w 304"/>
                <a:gd name="T45" fmla="*/ 1 h 143"/>
                <a:gd name="T46" fmla="*/ 2 w 304"/>
                <a:gd name="T47" fmla="*/ 1 h 143"/>
                <a:gd name="T48" fmla="*/ 2 w 304"/>
                <a:gd name="T49" fmla="*/ 1 h 143"/>
                <a:gd name="T50" fmla="*/ 2 w 304"/>
                <a:gd name="T51" fmla="*/ 1 h 143"/>
                <a:gd name="T52" fmla="*/ 2 w 304"/>
                <a:gd name="T53" fmla="*/ 1 h 143"/>
                <a:gd name="T54" fmla="*/ 3 w 304"/>
                <a:gd name="T55" fmla="*/ 1 h 143"/>
                <a:gd name="T56" fmla="*/ 3 w 304"/>
                <a:gd name="T57" fmla="*/ 1 h 143"/>
                <a:gd name="T58" fmla="*/ 3 w 304"/>
                <a:gd name="T59" fmla="*/ 1 h 143"/>
                <a:gd name="T60" fmla="*/ 3 w 304"/>
                <a:gd name="T61" fmla="*/ 1 h 143"/>
                <a:gd name="T62" fmla="*/ 4 w 304"/>
                <a:gd name="T63" fmla="*/ 1 h 143"/>
                <a:gd name="T64" fmla="*/ 4 w 304"/>
                <a:gd name="T65" fmla="*/ 1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43"/>
                <a:gd name="T101" fmla="*/ 304 w 304"/>
                <a:gd name="T102" fmla="*/ 143 h 1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43">
                  <a:moveTo>
                    <a:pt x="304" y="42"/>
                  </a:moveTo>
                  <a:lnTo>
                    <a:pt x="297" y="65"/>
                  </a:lnTo>
                  <a:lnTo>
                    <a:pt x="284" y="86"/>
                  </a:lnTo>
                  <a:lnTo>
                    <a:pt x="268" y="105"/>
                  </a:lnTo>
                  <a:lnTo>
                    <a:pt x="248" y="120"/>
                  </a:lnTo>
                  <a:lnTo>
                    <a:pt x="225" y="131"/>
                  </a:lnTo>
                  <a:lnTo>
                    <a:pt x="200" y="140"/>
                  </a:lnTo>
                  <a:lnTo>
                    <a:pt x="173" y="143"/>
                  </a:lnTo>
                  <a:lnTo>
                    <a:pt x="145" y="142"/>
                  </a:lnTo>
                  <a:lnTo>
                    <a:pt x="115" y="137"/>
                  </a:lnTo>
                  <a:lnTo>
                    <a:pt x="88" y="126"/>
                  </a:lnTo>
                  <a:lnTo>
                    <a:pt x="63" y="111"/>
                  </a:lnTo>
                  <a:lnTo>
                    <a:pt x="42" y="95"/>
                  </a:lnTo>
                  <a:lnTo>
                    <a:pt x="24" y="74"/>
                  </a:lnTo>
                  <a:lnTo>
                    <a:pt x="11" y="50"/>
                  </a:lnTo>
                  <a:lnTo>
                    <a:pt x="3" y="26"/>
                  </a:lnTo>
                  <a:lnTo>
                    <a:pt x="0" y="0"/>
                  </a:lnTo>
                  <a:lnTo>
                    <a:pt x="12" y="15"/>
                  </a:lnTo>
                  <a:lnTo>
                    <a:pt x="27" y="27"/>
                  </a:lnTo>
                  <a:lnTo>
                    <a:pt x="44" y="40"/>
                  </a:lnTo>
                  <a:lnTo>
                    <a:pt x="63" y="50"/>
                  </a:lnTo>
                  <a:lnTo>
                    <a:pt x="84" y="60"/>
                  </a:lnTo>
                  <a:lnTo>
                    <a:pt x="105" y="67"/>
                  </a:lnTo>
                  <a:lnTo>
                    <a:pt x="128" y="74"/>
                  </a:lnTo>
                  <a:lnTo>
                    <a:pt x="152" y="78"/>
                  </a:lnTo>
                  <a:lnTo>
                    <a:pt x="174" y="79"/>
                  </a:lnTo>
                  <a:lnTo>
                    <a:pt x="196" y="79"/>
                  </a:lnTo>
                  <a:lnTo>
                    <a:pt x="217" y="77"/>
                  </a:lnTo>
                  <a:lnTo>
                    <a:pt x="237" y="72"/>
                  </a:lnTo>
                  <a:lnTo>
                    <a:pt x="256" y="67"/>
                  </a:lnTo>
                  <a:lnTo>
                    <a:pt x="274" y="60"/>
                  </a:lnTo>
                  <a:lnTo>
                    <a:pt x="289" y="51"/>
                  </a:lnTo>
                  <a:lnTo>
                    <a:pt x="304"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4" name="Freeform 116"/>
            <p:cNvSpPr>
              <a:spLocks/>
            </p:cNvSpPr>
            <p:nvPr/>
          </p:nvSpPr>
          <p:spPr bwMode="auto">
            <a:xfrm>
              <a:off x="1544" y="593"/>
              <a:ext cx="102" cy="48"/>
            </a:xfrm>
            <a:custGeom>
              <a:avLst/>
              <a:gdLst>
                <a:gd name="T0" fmla="*/ 4 w 306"/>
                <a:gd name="T1" fmla="*/ 1 h 144"/>
                <a:gd name="T2" fmla="*/ 4 w 306"/>
                <a:gd name="T3" fmla="*/ 1 h 144"/>
                <a:gd name="T4" fmla="*/ 4 w 306"/>
                <a:gd name="T5" fmla="*/ 1 h 144"/>
                <a:gd name="T6" fmla="*/ 3 w 306"/>
                <a:gd name="T7" fmla="*/ 1 h 144"/>
                <a:gd name="T8" fmla="*/ 3 w 306"/>
                <a:gd name="T9" fmla="*/ 1 h 144"/>
                <a:gd name="T10" fmla="*/ 3 w 306"/>
                <a:gd name="T11" fmla="*/ 2 h 144"/>
                <a:gd name="T12" fmla="*/ 2 w 306"/>
                <a:gd name="T13" fmla="*/ 2 h 144"/>
                <a:gd name="T14" fmla="*/ 2 w 306"/>
                <a:gd name="T15" fmla="*/ 2 h 144"/>
                <a:gd name="T16" fmla="*/ 2 w 306"/>
                <a:gd name="T17" fmla="*/ 2 h 144"/>
                <a:gd name="T18" fmla="*/ 1 w 306"/>
                <a:gd name="T19" fmla="*/ 2 h 144"/>
                <a:gd name="T20" fmla="*/ 1 w 306"/>
                <a:gd name="T21" fmla="*/ 2 h 144"/>
                <a:gd name="T22" fmla="*/ 1 w 306"/>
                <a:gd name="T23" fmla="*/ 1 h 144"/>
                <a:gd name="T24" fmla="*/ 1 w 306"/>
                <a:gd name="T25" fmla="*/ 1 h 144"/>
                <a:gd name="T26" fmla="*/ 0 w 306"/>
                <a:gd name="T27" fmla="*/ 1 h 144"/>
                <a:gd name="T28" fmla="*/ 0 w 306"/>
                <a:gd name="T29" fmla="*/ 1 h 144"/>
                <a:gd name="T30" fmla="*/ 0 w 306"/>
                <a:gd name="T31" fmla="*/ 0 h 144"/>
                <a:gd name="T32" fmla="*/ 0 w 306"/>
                <a:gd name="T33" fmla="*/ 0 h 144"/>
                <a:gd name="T34" fmla="*/ 0 w 306"/>
                <a:gd name="T35" fmla="*/ 0 h 144"/>
                <a:gd name="T36" fmla="*/ 0 w 306"/>
                <a:gd name="T37" fmla="*/ 0 h 144"/>
                <a:gd name="T38" fmla="*/ 1 w 306"/>
                <a:gd name="T39" fmla="*/ 0 h 144"/>
                <a:gd name="T40" fmla="*/ 1 w 306"/>
                <a:gd name="T41" fmla="*/ 1 h 144"/>
                <a:gd name="T42" fmla="*/ 1 w 306"/>
                <a:gd name="T43" fmla="*/ 1 h 144"/>
                <a:gd name="T44" fmla="*/ 1 w 306"/>
                <a:gd name="T45" fmla="*/ 1 h 144"/>
                <a:gd name="T46" fmla="*/ 2 w 306"/>
                <a:gd name="T47" fmla="*/ 1 h 144"/>
                <a:gd name="T48" fmla="*/ 2 w 306"/>
                <a:gd name="T49" fmla="*/ 1 h 144"/>
                <a:gd name="T50" fmla="*/ 2 w 306"/>
                <a:gd name="T51" fmla="*/ 1 h 144"/>
                <a:gd name="T52" fmla="*/ 2 w 306"/>
                <a:gd name="T53" fmla="*/ 1 h 144"/>
                <a:gd name="T54" fmla="*/ 3 w 306"/>
                <a:gd name="T55" fmla="*/ 1 h 144"/>
                <a:gd name="T56" fmla="*/ 3 w 306"/>
                <a:gd name="T57" fmla="*/ 1 h 144"/>
                <a:gd name="T58" fmla="*/ 3 w 306"/>
                <a:gd name="T59" fmla="*/ 1 h 144"/>
                <a:gd name="T60" fmla="*/ 3 w 306"/>
                <a:gd name="T61" fmla="*/ 1 h 144"/>
                <a:gd name="T62" fmla="*/ 4 w 306"/>
                <a:gd name="T63" fmla="*/ 1 h 144"/>
                <a:gd name="T64" fmla="*/ 4 w 306"/>
                <a:gd name="T65" fmla="*/ 1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6"/>
                <a:gd name="T100" fmla="*/ 0 h 144"/>
                <a:gd name="T101" fmla="*/ 306 w 306"/>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6" h="144">
                  <a:moveTo>
                    <a:pt x="306" y="42"/>
                  </a:moveTo>
                  <a:lnTo>
                    <a:pt x="299" y="65"/>
                  </a:lnTo>
                  <a:lnTo>
                    <a:pt x="286" y="86"/>
                  </a:lnTo>
                  <a:lnTo>
                    <a:pt x="270" y="105"/>
                  </a:lnTo>
                  <a:lnTo>
                    <a:pt x="250" y="120"/>
                  </a:lnTo>
                  <a:lnTo>
                    <a:pt x="227" y="131"/>
                  </a:lnTo>
                  <a:lnTo>
                    <a:pt x="202" y="140"/>
                  </a:lnTo>
                  <a:lnTo>
                    <a:pt x="175" y="144"/>
                  </a:lnTo>
                  <a:lnTo>
                    <a:pt x="146" y="143"/>
                  </a:lnTo>
                  <a:lnTo>
                    <a:pt x="117" y="137"/>
                  </a:lnTo>
                  <a:lnTo>
                    <a:pt x="90" y="126"/>
                  </a:lnTo>
                  <a:lnTo>
                    <a:pt x="64" y="112"/>
                  </a:lnTo>
                  <a:lnTo>
                    <a:pt x="43" y="95"/>
                  </a:lnTo>
                  <a:lnTo>
                    <a:pt x="25" y="73"/>
                  </a:lnTo>
                  <a:lnTo>
                    <a:pt x="12" y="50"/>
                  </a:lnTo>
                  <a:lnTo>
                    <a:pt x="3" y="26"/>
                  </a:lnTo>
                  <a:lnTo>
                    <a:pt x="0" y="0"/>
                  </a:lnTo>
                  <a:lnTo>
                    <a:pt x="13" y="15"/>
                  </a:lnTo>
                  <a:lnTo>
                    <a:pt x="29" y="28"/>
                  </a:lnTo>
                  <a:lnTo>
                    <a:pt x="45" y="40"/>
                  </a:lnTo>
                  <a:lnTo>
                    <a:pt x="64" y="51"/>
                  </a:lnTo>
                  <a:lnTo>
                    <a:pt x="84" y="61"/>
                  </a:lnTo>
                  <a:lnTo>
                    <a:pt x="106" y="68"/>
                  </a:lnTo>
                  <a:lnTo>
                    <a:pt x="129" y="73"/>
                  </a:lnTo>
                  <a:lnTo>
                    <a:pt x="154" y="78"/>
                  </a:lnTo>
                  <a:lnTo>
                    <a:pt x="176" y="79"/>
                  </a:lnTo>
                  <a:lnTo>
                    <a:pt x="198" y="79"/>
                  </a:lnTo>
                  <a:lnTo>
                    <a:pt x="219" y="77"/>
                  </a:lnTo>
                  <a:lnTo>
                    <a:pt x="239" y="72"/>
                  </a:lnTo>
                  <a:lnTo>
                    <a:pt x="258" y="67"/>
                  </a:lnTo>
                  <a:lnTo>
                    <a:pt x="275" y="61"/>
                  </a:lnTo>
                  <a:lnTo>
                    <a:pt x="291" y="51"/>
                  </a:lnTo>
                  <a:lnTo>
                    <a:pt x="306"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5" name="Freeform 117"/>
            <p:cNvSpPr>
              <a:spLocks/>
            </p:cNvSpPr>
            <p:nvPr/>
          </p:nvSpPr>
          <p:spPr bwMode="auto">
            <a:xfrm>
              <a:off x="1104" y="508"/>
              <a:ext cx="102" cy="48"/>
            </a:xfrm>
            <a:custGeom>
              <a:avLst/>
              <a:gdLst>
                <a:gd name="T0" fmla="*/ 4 w 305"/>
                <a:gd name="T1" fmla="*/ 1 h 144"/>
                <a:gd name="T2" fmla="*/ 4 w 305"/>
                <a:gd name="T3" fmla="*/ 1 h 144"/>
                <a:gd name="T4" fmla="*/ 4 w 305"/>
                <a:gd name="T5" fmla="*/ 1 h 144"/>
                <a:gd name="T6" fmla="*/ 3 w 305"/>
                <a:gd name="T7" fmla="*/ 1 h 144"/>
                <a:gd name="T8" fmla="*/ 3 w 305"/>
                <a:gd name="T9" fmla="*/ 1 h 144"/>
                <a:gd name="T10" fmla="*/ 3 w 305"/>
                <a:gd name="T11" fmla="*/ 2 h 144"/>
                <a:gd name="T12" fmla="*/ 3 w 305"/>
                <a:gd name="T13" fmla="*/ 2 h 144"/>
                <a:gd name="T14" fmla="*/ 2 w 305"/>
                <a:gd name="T15" fmla="*/ 2 h 144"/>
                <a:gd name="T16" fmla="*/ 2 w 305"/>
                <a:gd name="T17" fmla="*/ 2 h 144"/>
                <a:gd name="T18" fmla="*/ 1 w 305"/>
                <a:gd name="T19" fmla="*/ 2 h 144"/>
                <a:gd name="T20" fmla="*/ 1 w 305"/>
                <a:gd name="T21" fmla="*/ 2 h 144"/>
                <a:gd name="T22" fmla="*/ 1 w 305"/>
                <a:gd name="T23" fmla="*/ 1 h 144"/>
                <a:gd name="T24" fmla="*/ 1 w 305"/>
                <a:gd name="T25" fmla="*/ 1 h 144"/>
                <a:gd name="T26" fmla="*/ 0 w 305"/>
                <a:gd name="T27" fmla="*/ 1 h 144"/>
                <a:gd name="T28" fmla="*/ 0 w 305"/>
                <a:gd name="T29" fmla="*/ 1 h 144"/>
                <a:gd name="T30" fmla="*/ 0 w 305"/>
                <a:gd name="T31" fmla="*/ 0 h 144"/>
                <a:gd name="T32" fmla="*/ 0 w 305"/>
                <a:gd name="T33" fmla="*/ 0 h 144"/>
                <a:gd name="T34" fmla="*/ 0 w 305"/>
                <a:gd name="T35" fmla="*/ 0 h 144"/>
                <a:gd name="T36" fmla="*/ 0 w 305"/>
                <a:gd name="T37" fmla="*/ 0 h 144"/>
                <a:gd name="T38" fmla="*/ 1 w 305"/>
                <a:gd name="T39" fmla="*/ 0 h 144"/>
                <a:gd name="T40" fmla="*/ 1 w 305"/>
                <a:gd name="T41" fmla="*/ 1 h 144"/>
                <a:gd name="T42" fmla="*/ 1 w 305"/>
                <a:gd name="T43" fmla="*/ 1 h 144"/>
                <a:gd name="T44" fmla="*/ 1 w 305"/>
                <a:gd name="T45" fmla="*/ 1 h 144"/>
                <a:gd name="T46" fmla="*/ 2 w 305"/>
                <a:gd name="T47" fmla="*/ 1 h 144"/>
                <a:gd name="T48" fmla="*/ 2 w 305"/>
                <a:gd name="T49" fmla="*/ 1 h 144"/>
                <a:gd name="T50" fmla="*/ 2 w 305"/>
                <a:gd name="T51" fmla="*/ 1 h 144"/>
                <a:gd name="T52" fmla="*/ 2 w 305"/>
                <a:gd name="T53" fmla="*/ 1 h 144"/>
                <a:gd name="T54" fmla="*/ 3 w 305"/>
                <a:gd name="T55" fmla="*/ 1 h 144"/>
                <a:gd name="T56" fmla="*/ 3 w 305"/>
                <a:gd name="T57" fmla="*/ 1 h 144"/>
                <a:gd name="T58" fmla="*/ 3 w 305"/>
                <a:gd name="T59" fmla="*/ 1 h 144"/>
                <a:gd name="T60" fmla="*/ 3 w 305"/>
                <a:gd name="T61" fmla="*/ 1 h 144"/>
                <a:gd name="T62" fmla="*/ 4 w 305"/>
                <a:gd name="T63" fmla="*/ 1 h 144"/>
                <a:gd name="T64" fmla="*/ 4 w 305"/>
                <a:gd name="T65" fmla="*/ 1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5"/>
                <a:gd name="T100" fmla="*/ 0 h 144"/>
                <a:gd name="T101" fmla="*/ 305 w 305"/>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5" h="144">
                  <a:moveTo>
                    <a:pt x="305" y="42"/>
                  </a:moveTo>
                  <a:lnTo>
                    <a:pt x="297" y="65"/>
                  </a:lnTo>
                  <a:lnTo>
                    <a:pt x="286" y="86"/>
                  </a:lnTo>
                  <a:lnTo>
                    <a:pt x="269" y="105"/>
                  </a:lnTo>
                  <a:lnTo>
                    <a:pt x="250" y="120"/>
                  </a:lnTo>
                  <a:lnTo>
                    <a:pt x="227" y="131"/>
                  </a:lnTo>
                  <a:lnTo>
                    <a:pt x="202" y="139"/>
                  </a:lnTo>
                  <a:lnTo>
                    <a:pt x="174" y="144"/>
                  </a:lnTo>
                  <a:lnTo>
                    <a:pt x="145" y="143"/>
                  </a:lnTo>
                  <a:lnTo>
                    <a:pt x="116" y="136"/>
                  </a:lnTo>
                  <a:lnTo>
                    <a:pt x="88" y="126"/>
                  </a:lnTo>
                  <a:lnTo>
                    <a:pt x="63" y="112"/>
                  </a:lnTo>
                  <a:lnTo>
                    <a:pt x="42" y="94"/>
                  </a:lnTo>
                  <a:lnTo>
                    <a:pt x="24" y="73"/>
                  </a:lnTo>
                  <a:lnTo>
                    <a:pt x="12" y="50"/>
                  </a:lnTo>
                  <a:lnTo>
                    <a:pt x="3" y="26"/>
                  </a:lnTo>
                  <a:lnTo>
                    <a:pt x="0" y="0"/>
                  </a:lnTo>
                  <a:lnTo>
                    <a:pt x="13" y="15"/>
                  </a:lnTo>
                  <a:lnTo>
                    <a:pt x="28" y="28"/>
                  </a:lnTo>
                  <a:lnTo>
                    <a:pt x="45" y="40"/>
                  </a:lnTo>
                  <a:lnTo>
                    <a:pt x="64" y="51"/>
                  </a:lnTo>
                  <a:lnTo>
                    <a:pt x="84" y="61"/>
                  </a:lnTo>
                  <a:lnTo>
                    <a:pt x="106" y="68"/>
                  </a:lnTo>
                  <a:lnTo>
                    <a:pt x="129" y="73"/>
                  </a:lnTo>
                  <a:lnTo>
                    <a:pt x="153" y="78"/>
                  </a:lnTo>
                  <a:lnTo>
                    <a:pt x="176" y="79"/>
                  </a:lnTo>
                  <a:lnTo>
                    <a:pt x="198" y="79"/>
                  </a:lnTo>
                  <a:lnTo>
                    <a:pt x="219" y="76"/>
                  </a:lnTo>
                  <a:lnTo>
                    <a:pt x="239" y="72"/>
                  </a:lnTo>
                  <a:lnTo>
                    <a:pt x="257" y="67"/>
                  </a:lnTo>
                  <a:lnTo>
                    <a:pt x="274" y="61"/>
                  </a:lnTo>
                  <a:lnTo>
                    <a:pt x="290" y="51"/>
                  </a:lnTo>
                  <a:lnTo>
                    <a:pt x="30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6" name="Freeform 118"/>
            <p:cNvSpPr>
              <a:spLocks/>
            </p:cNvSpPr>
            <p:nvPr/>
          </p:nvSpPr>
          <p:spPr bwMode="auto">
            <a:xfrm>
              <a:off x="1237" y="594"/>
              <a:ext cx="101" cy="48"/>
            </a:xfrm>
            <a:custGeom>
              <a:avLst/>
              <a:gdLst>
                <a:gd name="T0" fmla="*/ 4 w 305"/>
                <a:gd name="T1" fmla="*/ 1 h 144"/>
                <a:gd name="T2" fmla="*/ 4 w 305"/>
                <a:gd name="T3" fmla="*/ 1 h 144"/>
                <a:gd name="T4" fmla="*/ 3 w 305"/>
                <a:gd name="T5" fmla="*/ 1 h 144"/>
                <a:gd name="T6" fmla="*/ 3 w 305"/>
                <a:gd name="T7" fmla="*/ 1 h 144"/>
                <a:gd name="T8" fmla="*/ 3 w 305"/>
                <a:gd name="T9" fmla="*/ 1 h 144"/>
                <a:gd name="T10" fmla="*/ 3 w 305"/>
                <a:gd name="T11" fmla="*/ 2 h 144"/>
                <a:gd name="T12" fmla="*/ 2 w 305"/>
                <a:gd name="T13" fmla="*/ 2 h 144"/>
                <a:gd name="T14" fmla="*/ 2 w 305"/>
                <a:gd name="T15" fmla="*/ 2 h 144"/>
                <a:gd name="T16" fmla="*/ 2 w 305"/>
                <a:gd name="T17" fmla="*/ 2 h 144"/>
                <a:gd name="T18" fmla="*/ 1 w 305"/>
                <a:gd name="T19" fmla="*/ 2 h 144"/>
                <a:gd name="T20" fmla="*/ 1 w 305"/>
                <a:gd name="T21" fmla="*/ 2 h 144"/>
                <a:gd name="T22" fmla="*/ 1 w 305"/>
                <a:gd name="T23" fmla="*/ 1 h 144"/>
                <a:gd name="T24" fmla="*/ 1 w 305"/>
                <a:gd name="T25" fmla="*/ 1 h 144"/>
                <a:gd name="T26" fmla="*/ 0 w 305"/>
                <a:gd name="T27" fmla="*/ 1 h 144"/>
                <a:gd name="T28" fmla="*/ 0 w 305"/>
                <a:gd name="T29" fmla="*/ 1 h 144"/>
                <a:gd name="T30" fmla="*/ 0 w 305"/>
                <a:gd name="T31" fmla="*/ 0 h 144"/>
                <a:gd name="T32" fmla="*/ 0 w 305"/>
                <a:gd name="T33" fmla="*/ 0 h 144"/>
                <a:gd name="T34" fmla="*/ 0 w 305"/>
                <a:gd name="T35" fmla="*/ 0 h 144"/>
                <a:gd name="T36" fmla="*/ 0 w 305"/>
                <a:gd name="T37" fmla="*/ 0 h 144"/>
                <a:gd name="T38" fmla="*/ 1 w 305"/>
                <a:gd name="T39" fmla="*/ 0 h 144"/>
                <a:gd name="T40" fmla="*/ 1 w 305"/>
                <a:gd name="T41" fmla="*/ 1 h 144"/>
                <a:gd name="T42" fmla="*/ 1 w 305"/>
                <a:gd name="T43" fmla="*/ 1 h 144"/>
                <a:gd name="T44" fmla="*/ 1 w 305"/>
                <a:gd name="T45" fmla="*/ 1 h 144"/>
                <a:gd name="T46" fmla="*/ 2 w 305"/>
                <a:gd name="T47" fmla="*/ 1 h 144"/>
                <a:gd name="T48" fmla="*/ 2 w 305"/>
                <a:gd name="T49" fmla="*/ 1 h 144"/>
                <a:gd name="T50" fmla="*/ 2 w 305"/>
                <a:gd name="T51" fmla="*/ 1 h 144"/>
                <a:gd name="T52" fmla="*/ 2 w 305"/>
                <a:gd name="T53" fmla="*/ 1 h 144"/>
                <a:gd name="T54" fmla="*/ 3 w 305"/>
                <a:gd name="T55" fmla="*/ 1 h 144"/>
                <a:gd name="T56" fmla="*/ 3 w 305"/>
                <a:gd name="T57" fmla="*/ 1 h 144"/>
                <a:gd name="T58" fmla="*/ 3 w 305"/>
                <a:gd name="T59" fmla="*/ 1 h 144"/>
                <a:gd name="T60" fmla="*/ 3 w 305"/>
                <a:gd name="T61" fmla="*/ 1 h 144"/>
                <a:gd name="T62" fmla="*/ 4 w 305"/>
                <a:gd name="T63" fmla="*/ 1 h 144"/>
                <a:gd name="T64" fmla="*/ 4 w 305"/>
                <a:gd name="T65" fmla="*/ 1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5"/>
                <a:gd name="T100" fmla="*/ 0 h 144"/>
                <a:gd name="T101" fmla="*/ 305 w 305"/>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5" h="144">
                  <a:moveTo>
                    <a:pt x="305" y="42"/>
                  </a:moveTo>
                  <a:lnTo>
                    <a:pt x="297" y="65"/>
                  </a:lnTo>
                  <a:lnTo>
                    <a:pt x="285" y="86"/>
                  </a:lnTo>
                  <a:lnTo>
                    <a:pt x="269" y="105"/>
                  </a:lnTo>
                  <a:lnTo>
                    <a:pt x="249" y="120"/>
                  </a:lnTo>
                  <a:lnTo>
                    <a:pt x="227" y="131"/>
                  </a:lnTo>
                  <a:lnTo>
                    <a:pt x="202" y="140"/>
                  </a:lnTo>
                  <a:lnTo>
                    <a:pt x="174" y="144"/>
                  </a:lnTo>
                  <a:lnTo>
                    <a:pt x="145" y="143"/>
                  </a:lnTo>
                  <a:lnTo>
                    <a:pt x="116" y="137"/>
                  </a:lnTo>
                  <a:lnTo>
                    <a:pt x="88" y="126"/>
                  </a:lnTo>
                  <a:lnTo>
                    <a:pt x="63" y="113"/>
                  </a:lnTo>
                  <a:lnTo>
                    <a:pt x="42" y="95"/>
                  </a:lnTo>
                  <a:lnTo>
                    <a:pt x="24" y="74"/>
                  </a:lnTo>
                  <a:lnTo>
                    <a:pt x="12" y="51"/>
                  </a:lnTo>
                  <a:lnTo>
                    <a:pt x="3" y="26"/>
                  </a:lnTo>
                  <a:lnTo>
                    <a:pt x="0" y="0"/>
                  </a:lnTo>
                  <a:lnTo>
                    <a:pt x="13" y="15"/>
                  </a:lnTo>
                  <a:lnTo>
                    <a:pt x="29" y="29"/>
                  </a:lnTo>
                  <a:lnTo>
                    <a:pt x="45" y="40"/>
                  </a:lnTo>
                  <a:lnTo>
                    <a:pt x="64" y="52"/>
                  </a:lnTo>
                  <a:lnTo>
                    <a:pt x="84" y="61"/>
                  </a:lnTo>
                  <a:lnTo>
                    <a:pt x="105" y="68"/>
                  </a:lnTo>
                  <a:lnTo>
                    <a:pt x="128" y="74"/>
                  </a:lnTo>
                  <a:lnTo>
                    <a:pt x="152" y="78"/>
                  </a:lnTo>
                  <a:lnTo>
                    <a:pt x="174" y="79"/>
                  </a:lnTo>
                  <a:lnTo>
                    <a:pt x="197" y="79"/>
                  </a:lnTo>
                  <a:lnTo>
                    <a:pt x="218" y="77"/>
                  </a:lnTo>
                  <a:lnTo>
                    <a:pt x="238" y="73"/>
                  </a:lnTo>
                  <a:lnTo>
                    <a:pt x="256" y="67"/>
                  </a:lnTo>
                  <a:lnTo>
                    <a:pt x="274" y="61"/>
                  </a:lnTo>
                  <a:lnTo>
                    <a:pt x="290" y="52"/>
                  </a:lnTo>
                  <a:lnTo>
                    <a:pt x="305"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7" name="Freeform 119"/>
            <p:cNvSpPr>
              <a:spLocks/>
            </p:cNvSpPr>
            <p:nvPr/>
          </p:nvSpPr>
          <p:spPr bwMode="auto">
            <a:xfrm>
              <a:off x="1464" y="597"/>
              <a:ext cx="101" cy="48"/>
            </a:xfrm>
            <a:custGeom>
              <a:avLst/>
              <a:gdLst>
                <a:gd name="T0" fmla="*/ 4 w 304"/>
                <a:gd name="T1" fmla="*/ 1 h 143"/>
                <a:gd name="T2" fmla="*/ 4 w 304"/>
                <a:gd name="T3" fmla="*/ 1 h 143"/>
                <a:gd name="T4" fmla="*/ 4 w 304"/>
                <a:gd name="T5" fmla="*/ 1 h 143"/>
                <a:gd name="T6" fmla="*/ 3 w 304"/>
                <a:gd name="T7" fmla="*/ 1 h 143"/>
                <a:gd name="T8" fmla="*/ 3 w 304"/>
                <a:gd name="T9" fmla="*/ 1 h 143"/>
                <a:gd name="T10" fmla="*/ 3 w 304"/>
                <a:gd name="T11" fmla="*/ 2 h 143"/>
                <a:gd name="T12" fmla="*/ 2 w 304"/>
                <a:gd name="T13" fmla="*/ 2 h 143"/>
                <a:gd name="T14" fmla="*/ 2 w 304"/>
                <a:gd name="T15" fmla="*/ 2 h 143"/>
                <a:gd name="T16" fmla="*/ 2 w 304"/>
                <a:gd name="T17" fmla="*/ 2 h 143"/>
                <a:gd name="T18" fmla="*/ 1 w 304"/>
                <a:gd name="T19" fmla="*/ 2 h 143"/>
                <a:gd name="T20" fmla="*/ 1 w 304"/>
                <a:gd name="T21" fmla="*/ 2 h 143"/>
                <a:gd name="T22" fmla="*/ 1 w 304"/>
                <a:gd name="T23" fmla="*/ 1 h 143"/>
                <a:gd name="T24" fmla="*/ 1 w 304"/>
                <a:gd name="T25" fmla="*/ 1 h 143"/>
                <a:gd name="T26" fmla="*/ 0 w 304"/>
                <a:gd name="T27" fmla="*/ 1 h 143"/>
                <a:gd name="T28" fmla="*/ 0 w 304"/>
                <a:gd name="T29" fmla="*/ 1 h 143"/>
                <a:gd name="T30" fmla="*/ 0 w 304"/>
                <a:gd name="T31" fmla="*/ 0 h 143"/>
                <a:gd name="T32" fmla="*/ 0 w 304"/>
                <a:gd name="T33" fmla="*/ 0 h 143"/>
                <a:gd name="T34" fmla="*/ 0 w 304"/>
                <a:gd name="T35" fmla="*/ 0 h 143"/>
                <a:gd name="T36" fmla="*/ 0 w 304"/>
                <a:gd name="T37" fmla="*/ 0 h 143"/>
                <a:gd name="T38" fmla="*/ 1 w 304"/>
                <a:gd name="T39" fmla="*/ 0 h 143"/>
                <a:gd name="T40" fmla="*/ 1 w 304"/>
                <a:gd name="T41" fmla="*/ 1 h 143"/>
                <a:gd name="T42" fmla="*/ 1 w 304"/>
                <a:gd name="T43" fmla="*/ 1 h 143"/>
                <a:gd name="T44" fmla="*/ 1 w 304"/>
                <a:gd name="T45" fmla="*/ 1 h 143"/>
                <a:gd name="T46" fmla="*/ 2 w 304"/>
                <a:gd name="T47" fmla="*/ 1 h 143"/>
                <a:gd name="T48" fmla="*/ 2 w 304"/>
                <a:gd name="T49" fmla="*/ 1 h 143"/>
                <a:gd name="T50" fmla="*/ 2 w 304"/>
                <a:gd name="T51" fmla="*/ 1 h 143"/>
                <a:gd name="T52" fmla="*/ 2 w 304"/>
                <a:gd name="T53" fmla="*/ 1 h 143"/>
                <a:gd name="T54" fmla="*/ 3 w 304"/>
                <a:gd name="T55" fmla="*/ 1 h 143"/>
                <a:gd name="T56" fmla="*/ 3 w 304"/>
                <a:gd name="T57" fmla="*/ 1 h 143"/>
                <a:gd name="T58" fmla="*/ 3 w 304"/>
                <a:gd name="T59" fmla="*/ 1 h 143"/>
                <a:gd name="T60" fmla="*/ 3 w 304"/>
                <a:gd name="T61" fmla="*/ 1 h 143"/>
                <a:gd name="T62" fmla="*/ 4 w 304"/>
                <a:gd name="T63" fmla="*/ 1 h 143"/>
                <a:gd name="T64" fmla="*/ 4 w 304"/>
                <a:gd name="T65" fmla="*/ 1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143"/>
                <a:gd name="T101" fmla="*/ 304 w 304"/>
                <a:gd name="T102" fmla="*/ 143 h 1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143">
                  <a:moveTo>
                    <a:pt x="304" y="43"/>
                  </a:moveTo>
                  <a:lnTo>
                    <a:pt x="297" y="66"/>
                  </a:lnTo>
                  <a:lnTo>
                    <a:pt x="285" y="87"/>
                  </a:lnTo>
                  <a:lnTo>
                    <a:pt x="269" y="105"/>
                  </a:lnTo>
                  <a:lnTo>
                    <a:pt x="250" y="120"/>
                  </a:lnTo>
                  <a:lnTo>
                    <a:pt x="227" y="132"/>
                  </a:lnTo>
                  <a:lnTo>
                    <a:pt x="201" y="139"/>
                  </a:lnTo>
                  <a:lnTo>
                    <a:pt x="174" y="143"/>
                  </a:lnTo>
                  <a:lnTo>
                    <a:pt x="145" y="142"/>
                  </a:lnTo>
                  <a:lnTo>
                    <a:pt x="115" y="136"/>
                  </a:lnTo>
                  <a:lnTo>
                    <a:pt x="88" y="126"/>
                  </a:lnTo>
                  <a:lnTo>
                    <a:pt x="63" y="112"/>
                  </a:lnTo>
                  <a:lnTo>
                    <a:pt x="42" y="94"/>
                  </a:lnTo>
                  <a:lnTo>
                    <a:pt x="24" y="73"/>
                  </a:lnTo>
                  <a:lnTo>
                    <a:pt x="11" y="50"/>
                  </a:lnTo>
                  <a:lnTo>
                    <a:pt x="3" y="26"/>
                  </a:lnTo>
                  <a:lnTo>
                    <a:pt x="0" y="0"/>
                  </a:lnTo>
                  <a:lnTo>
                    <a:pt x="12" y="14"/>
                  </a:lnTo>
                  <a:lnTo>
                    <a:pt x="28" y="28"/>
                  </a:lnTo>
                  <a:lnTo>
                    <a:pt x="45" y="39"/>
                  </a:lnTo>
                  <a:lnTo>
                    <a:pt x="64" y="51"/>
                  </a:lnTo>
                  <a:lnTo>
                    <a:pt x="84" y="60"/>
                  </a:lnTo>
                  <a:lnTo>
                    <a:pt x="106" y="68"/>
                  </a:lnTo>
                  <a:lnTo>
                    <a:pt x="129" y="73"/>
                  </a:lnTo>
                  <a:lnTo>
                    <a:pt x="153" y="77"/>
                  </a:lnTo>
                  <a:lnTo>
                    <a:pt x="175" y="79"/>
                  </a:lnTo>
                  <a:lnTo>
                    <a:pt x="197" y="78"/>
                  </a:lnTo>
                  <a:lnTo>
                    <a:pt x="218" y="76"/>
                  </a:lnTo>
                  <a:lnTo>
                    <a:pt x="238" y="73"/>
                  </a:lnTo>
                  <a:lnTo>
                    <a:pt x="257" y="68"/>
                  </a:lnTo>
                  <a:lnTo>
                    <a:pt x="274" y="60"/>
                  </a:lnTo>
                  <a:lnTo>
                    <a:pt x="290" y="52"/>
                  </a:lnTo>
                  <a:lnTo>
                    <a:pt x="30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8" name="Freeform 120"/>
            <p:cNvSpPr>
              <a:spLocks/>
            </p:cNvSpPr>
            <p:nvPr/>
          </p:nvSpPr>
          <p:spPr bwMode="auto">
            <a:xfrm>
              <a:off x="1164" y="551"/>
              <a:ext cx="155" cy="70"/>
            </a:xfrm>
            <a:custGeom>
              <a:avLst/>
              <a:gdLst>
                <a:gd name="T0" fmla="*/ 6 w 464"/>
                <a:gd name="T1" fmla="*/ 1 h 212"/>
                <a:gd name="T2" fmla="*/ 6 w 464"/>
                <a:gd name="T3" fmla="*/ 1 h 212"/>
                <a:gd name="T4" fmla="*/ 5 w 464"/>
                <a:gd name="T5" fmla="*/ 2 h 212"/>
                <a:gd name="T6" fmla="*/ 5 w 464"/>
                <a:gd name="T7" fmla="*/ 2 h 212"/>
                <a:gd name="T8" fmla="*/ 5 w 464"/>
                <a:gd name="T9" fmla="*/ 2 h 212"/>
                <a:gd name="T10" fmla="*/ 4 w 464"/>
                <a:gd name="T11" fmla="*/ 2 h 212"/>
                <a:gd name="T12" fmla="*/ 4 w 464"/>
                <a:gd name="T13" fmla="*/ 3 h 212"/>
                <a:gd name="T14" fmla="*/ 3 w 464"/>
                <a:gd name="T15" fmla="*/ 3 h 212"/>
                <a:gd name="T16" fmla="*/ 2 w 464"/>
                <a:gd name="T17" fmla="*/ 3 h 212"/>
                <a:gd name="T18" fmla="*/ 2 w 464"/>
                <a:gd name="T19" fmla="*/ 2 h 212"/>
                <a:gd name="T20" fmla="*/ 1 w 464"/>
                <a:gd name="T21" fmla="*/ 2 h 212"/>
                <a:gd name="T22" fmla="*/ 1 w 464"/>
                <a:gd name="T23" fmla="*/ 2 h 212"/>
                <a:gd name="T24" fmla="*/ 1 w 464"/>
                <a:gd name="T25" fmla="*/ 2 h 212"/>
                <a:gd name="T26" fmla="*/ 0 w 464"/>
                <a:gd name="T27" fmla="*/ 1 h 212"/>
                <a:gd name="T28" fmla="*/ 0 w 464"/>
                <a:gd name="T29" fmla="*/ 1 h 212"/>
                <a:gd name="T30" fmla="*/ 0 w 464"/>
                <a:gd name="T31" fmla="*/ 0 h 212"/>
                <a:gd name="T32" fmla="*/ 0 w 464"/>
                <a:gd name="T33" fmla="*/ 0 h 212"/>
                <a:gd name="T34" fmla="*/ 0 w 464"/>
                <a:gd name="T35" fmla="*/ 0 h 212"/>
                <a:gd name="T36" fmla="*/ 1 w 464"/>
                <a:gd name="T37" fmla="*/ 1 h 212"/>
                <a:gd name="T38" fmla="*/ 1 w 464"/>
                <a:gd name="T39" fmla="*/ 1 h 212"/>
                <a:gd name="T40" fmla="*/ 1 w 464"/>
                <a:gd name="T41" fmla="*/ 1 h 212"/>
                <a:gd name="T42" fmla="*/ 2 w 464"/>
                <a:gd name="T43" fmla="*/ 1 h 212"/>
                <a:gd name="T44" fmla="*/ 2 w 464"/>
                <a:gd name="T45" fmla="*/ 1 h 212"/>
                <a:gd name="T46" fmla="*/ 3 w 464"/>
                <a:gd name="T47" fmla="*/ 1 h 212"/>
                <a:gd name="T48" fmla="*/ 3 w 464"/>
                <a:gd name="T49" fmla="*/ 1 h 212"/>
                <a:gd name="T50" fmla="*/ 4 w 464"/>
                <a:gd name="T51" fmla="*/ 1 h 212"/>
                <a:gd name="T52" fmla="*/ 4 w 464"/>
                <a:gd name="T53" fmla="*/ 1 h 212"/>
                <a:gd name="T54" fmla="*/ 4 w 464"/>
                <a:gd name="T55" fmla="*/ 1 h 212"/>
                <a:gd name="T56" fmla="*/ 5 w 464"/>
                <a:gd name="T57" fmla="*/ 1 h 212"/>
                <a:gd name="T58" fmla="*/ 5 w 464"/>
                <a:gd name="T59" fmla="*/ 1 h 212"/>
                <a:gd name="T60" fmla="*/ 5 w 464"/>
                <a:gd name="T61" fmla="*/ 1 h 212"/>
                <a:gd name="T62" fmla="*/ 6 w 464"/>
                <a:gd name="T63" fmla="*/ 1 h 2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4"/>
                <a:gd name="T97" fmla="*/ 0 h 212"/>
                <a:gd name="T98" fmla="*/ 464 w 464"/>
                <a:gd name="T99" fmla="*/ 212 h 2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4" h="212">
                  <a:moveTo>
                    <a:pt x="464" y="52"/>
                  </a:moveTo>
                  <a:lnTo>
                    <a:pt x="460" y="70"/>
                  </a:lnTo>
                  <a:lnTo>
                    <a:pt x="453" y="88"/>
                  </a:lnTo>
                  <a:lnTo>
                    <a:pt x="445" y="105"/>
                  </a:lnTo>
                  <a:lnTo>
                    <a:pt x="436" y="121"/>
                  </a:lnTo>
                  <a:lnTo>
                    <a:pt x="425" y="135"/>
                  </a:lnTo>
                  <a:lnTo>
                    <a:pt x="411" y="149"/>
                  </a:lnTo>
                  <a:lnTo>
                    <a:pt x="398" y="162"/>
                  </a:lnTo>
                  <a:lnTo>
                    <a:pt x="382" y="173"/>
                  </a:lnTo>
                  <a:lnTo>
                    <a:pt x="366" y="183"/>
                  </a:lnTo>
                  <a:lnTo>
                    <a:pt x="348" y="192"/>
                  </a:lnTo>
                  <a:lnTo>
                    <a:pt x="329" y="199"/>
                  </a:lnTo>
                  <a:lnTo>
                    <a:pt x="310" y="205"/>
                  </a:lnTo>
                  <a:lnTo>
                    <a:pt x="290" y="209"/>
                  </a:lnTo>
                  <a:lnTo>
                    <a:pt x="269" y="211"/>
                  </a:lnTo>
                  <a:lnTo>
                    <a:pt x="247" y="212"/>
                  </a:lnTo>
                  <a:lnTo>
                    <a:pt x="224" y="211"/>
                  </a:lnTo>
                  <a:lnTo>
                    <a:pt x="201" y="208"/>
                  </a:lnTo>
                  <a:lnTo>
                    <a:pt x="179" y="204"/>
                  </a:lnTo>
                  <a:lnTo>
                    <a:pt x="158" y="196"/>
                  </a:lnTo>
                  <a:lnTo>
                    <a:pt x="137" y="189"/>
                  </a:lnTo>
                  <a:lnTo>
                    <a:pt x="117" y="178"/>
                  </a:lnTo>
                  <a:lnTo>
                    <a:pt x="99" y="168"/>
                  </a:lnTo>
                  <a:lnTo>
                    <a:pt x="83" y="155"/>
                  </a:lnTo>
                  <a:lnTo>
                    <a:pt x="67" y="142"/>
                  </a:lnTo>
                  <a:lnTo>
                    <a:pt x="52" y="127"/>
                  </a:lnTo>
                  <a:lnTo>
                    <a:pt x="39" y="111"/>
                  </a:lnTo>
                  <a:lnTo>
                    <a:pt x="28" y="94"/>
                  </a:lnTo>
                  <a:lnTo>
                    <a:pt x="19" y="77"/>
                  </a:lnTo>
                  <a:lnTo>
                    <a:pt x="10" y="59"/>
                  </a:lnTo>
                  <a:lnTo>
                    <a:pt x="5" y="40"/>
                  </a:lnTo>
                  <a:lnTo>
                    <a:pt x="1" y="20"/>
                  </a:lnTo>
                  <a:lnTo>
                    <a:pt x="0" y="0"/>
                  </a:lnTo>
                  <a:lnTo>
                    <a:pt x="9" y="11"/>
                  </a:lnTo>
                  <a:lnTo>
                    <a:pt x="20" y="22"/>
                  </a:lnTo>
                  <a:lnTo>
                    <a:pt x="31" y="31"/>
                  </a:lnTo>
                  <a:lnTo>
                    <a:pt x="43" y="42"/>
                  </a:lnTo>
                  <a:lnTo>
                    <a:pt x="56" y="50"/>
                  </a:lnTo>
                  <a:lnTo>
                    <a:pt x="69" y="60"/>
                  </a:lnTo>
                  <a:lnTo>
                    <a:pt x="84" y="68"/>
                  </a:lnTo>
                  <a:lnTo>
                    <a:pt x="98" y="76"/>
                  </a:lnTo>
                  <a:lnTo>
                    <a:pt x="114" y="83"/>
                  </a:lnTo>
                  <a:lnTo>
                    <a:pt x="130" y="89"/>
                  </a:lnTo>
                  <a:lnTo>
                    <a:pt x="146" y="94"/>
                  </a:lnTo>
                  <a:lnTo>
                    <a:pt x="164" y="100"/>
                  </a:lnTo>
                  <a:lnTo>
                    <a:pt x="180" y="104"/>
                  </a:lnTo>
                  <a:lnTo>
                    <a:pt x="198" y="107"/>
                  </a:lnTo>
                  <a:lnTo>
                    <a:pt x="216" y="110"/>
                  </a:lnTo>
                  <a:lnTo>
                    <a:pt x="235" y="112"/>
                  </a:lnTo>
                  <a:lnTo>
                    <a:pt x="252" y="113"/>
                  </a:lnTo>
                  <a:lnTo>
                    <a:pt x="269" y="113"/>
                  </a:lnTo>
                  <a:lnTo>
                    <a:pt x="285" y="113"/>
                  </a:lnTo>
                  <a:lnTo>
                    <a:pt x="302" y="112"/>
                  </a:lnTo>
                  <a:lnTo>
                    <a:pt x="318" y="110"/>
                  </a:lnTo>
                  <a:lnTo>
                    <a:pt x="334" y="108"/>
                  </a:lnTo>
                  <a:lnTo>
                    <a:pt x="348" y="105"/>
                  </a:lnTo>
                  <a:lnTo>
                    <a:pt x="364" y="102"/>
                  </a:lnTo>
                  <a:lnTo>
                    <a:pt x="378" y="98"/>
                  </a:lnTo>
                  <a:lnTo>
                    <a:pt x="392" y="92"/>
                  </a:lnTo>
                  <a:lnTo>
                    <a:pt x="405" y="87"/>
                  </a:lnTo>
                  <a:lnTo>
                    <a:pt x="419" y="82"/>
                  </a:lnTo>
                  <a:lnTo>
                    <a:pt x="430" y="75"/>
                  </a:lnTo>
                  <a:lnTo>
                    <a:pt x="443" y="68"/>
                  </a:lnTo>
                  <a:lnTo>
                    <a:pt x="453" y="61"/>
                  </a:lnTo>
                  <a:lnTo>
                    <a:pt x="46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39" name="Freeform 121"/>
            <p:cNvSpPr>
              <a:spLocks/>
            </p:cNvSpPr>
            <p:nvPr/>
          </p:nvSpPr>
          <p:spPr bwMode="auto">
            <a:xfrm>
              <a:off x="1199" y="460"/>
              <a:ext cx="180" cy="85"/>
            </a:xfrm>
            <a:custGeom>
              <a:avLst/>
              <a:gdLst>
                <a:gd name="T0" fmla="*/ 7 w 539"/>
                <a:gd name="T1" fmla="*/ 1 h 255"/>
                <a:gd name="T2" fmla="*/ 6 w 539"/>
                <a:gd name="T3" fmla="*/ 2 h 255"/>
                <a:gd name="T4" fmla="*/ 6 w 539"/>
                <a:gd name="T5" fmla="*/ 2 h 255"/>
                <a:gd name="T6" fmla="*/ 6 w 539"/>
                <a:gd name="T7" fmla="*/ 2 h 255"/>
                <a:gd name="T8" fmla="*/ 5 w 539"/>
                <a:gd name="T9" fmla="*/ 3 h 255"/>
                <a:gd name="T10" fmla="*/ 5 w 539"/>
                <a:gd name="T11" fmla="*/ 3 h 255"/>
                <a:gd name="T12" fmla="*/ 4 w 539"/>
                <a:gd name="T13" fmla="*/ 3 h 255"/>
                <a:gd name="T14" fmla="*/ 3 w 539"/>
                <a:gd name="T15" fmla="*/ 3 h 255"/>
                <a:gd name="T16" fmla="*/ 3 w 539"/>
                <a:gd name="T17" fmla="*/ 3 h 255"/>
                <a:gd name="T18" fmla="*/ 2 w 539"/>
                <a:gd name="T19" fmla="*/ 3 h 255"/>
                <a:gd name="T20" fmla="*/ 2 w 539"/>
                <a:gd name="T21" fmla="*/ 3 h 255"/>
                <a:gd name="T22" fmla="*/ 1 w 539"/>
                <a:gd name="T23" fmla="*/ 2 h 255"/>
                <a:gd name="T24" fmla="*/ 1 w 539"/>
                <a:gd name="T25" fmla="*/ 2 h 255"/>
                <a:gd name="T26" fmla="*/ 0 w 539"/>
                <a:gd name="T27" fmla="*/ 1 h 255"/>
                <a:gd name="T28" fmla="*/ 0 w 539"/>
                <a:gd name="T29" fmla="*/ 1 h 255"/>
                <a:gd name="T30" fmla="*/ 0 w 539"/>
                <a:gd name="T31" fmla="*/ 0 h 255"/>
                <a:gd name="T32" fmla="*/ 0 w 539"/>
                <a:gd name="T33" fmla="*/ 0 h 255"/>
                <a:gd name="T34" fmla="*/ 0 w 539"/>
                <a:gd name="T35" fmla="*/ 0 h 255"/>
                <a:gd name="T36" fmla="*/ 1 w 539"/>
                <a:gd name="T37" fmla="*/ 1 h 255"/>
                <a:gd name="T38" fmla="*/ 1 w 539"/>
                <a:gd name="T39" fmla="*/ 1 h 255"/>
                <a:gd name="T40" fmla="*/ 2 w 539"/>
                <a:gd name="T41" fmla="*/ 1 h 255"/>
                <a:gd name="T42" fmla="*/ 2 w 539"/>
                <a:gd name="T43" fmla="*/ 1 h 255"/>
                <a:gd name="T44" fmla="*/ 3 w 539"/>
                <a:gd name="T45" fmla="*/ 2 h 255"/>
                <a:gd name="T46" fmla="*/ 3 w 539"/>
                <a:gd name="T47" fmla="*/ 2 h 255"/>
                <a:gd name="T48" fmla="*/ 4 w 539"/>
                <a:gd name="T49" fmla="*/ 2 h 255"/>
                <a:gd name="T50" fmla="*/ 4 w 539"/>
                <a:gd name="T51" fmla="*/ 2 h 255"/>
                <a:gd name="T52" fmla="*/ 5 w 539"/>
                <a:gd name="T53" fmla="*/ 2 h 255"/>
                <a:gd name="T54" fmla="*/ 5 w 539"/>
                <a:gd name="T55" fmla="*/ 2 h 255"/>
                <a:gd name="T56" fmla="*/ 5 w 539"/>
                <a:gd name="T57" fmla="*/ 2 h 255"/>
                <a:gd name="T58" fmla="*/ 6 w 539"/>
                <a:gd name="T59" fmla="*/ 1 h 255"/>
                <a:gd name="T60" fmla="*/ 6 w 539"/>
                <a:gd name="T61" fmla="*/ 1 h 255"/>
                <a:gd name="T62" fmla="*/ 7 w 539"/>
                <a:gd name="T63" fmla="*/ 1 h 2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9"/>
                <a:gd name="T97" fmla="*/ 0 h 255"/>
                <a:gd name="T98" fmla="*/ 539 w 539"/>
                <a:gd name="T99" fmla="*/ 255 h 2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9" h="255">
                  <a:moveTo>
                    <a:pt x="539" y="76"/>
                  </a:moveTo>
                  <a:lnTo>
                    <a:pt x="533" y="97"/>
                  </a:lnTo>
                  <a:lnTo>
                    <a:pt x="526" y="117"/>
                  </a:lnTo>
                  <a:lnTo>
                    <a:pt x="515" y="137"/>
                  </a:lnTo>
                  <a:lnTo>
                    <a:pt x="504" y="154"/>
                  </a:lnTo>
                  <a:lnTo>
                    <a:pt x="491" y="171"/>
                  </a:lnTo>
                  <a:lnTo>
                    <a:pt x="476" y="187"/>
                  </a:lnTo>
                  <a:lnTo>
                    <a:pt x="459" y="201"/>
                  </a:lnTo>
                  <a:lnTo>
                    <a:pt x="441" y="213"/>
                  </a:lnTo>
                  <a:lnTo>
                    <a:pt x="422" y="225"/>
                  </a:lnTo>
                  <a:lnTo>
                    <a:pt x="401" y="234"/>
                  </a:lnTo>
                  <a:lnTo>
                    <a:pt x="379" y="243"/>
                  </a:lnTo>
                  <a:lnTo>
                    <a:pt x="356" y="248"/>
                  </a:lnTo>
                  <a:lnTo>
                    <a:pt x="332" y="252"/>
                  </a:lnTo>
                  <a:lnTo>
                    <a:pt x="307" y="255"/>
                  </a:lnTo>
                  <a:lnTo>
                    <a:pt x="282" y="255"/>
                  </a:lnTo>
                  <a:lnTo>
                    <a:pt x="256" y="253"/>
                  </a:lnTo>
                  <a:lnTo>
                    <a:pt x="230" y="249"/>
                  </a:lnTo>
                  <a:lnTo>
                    <a:pt x="203" y="243"/>
                  </a:lnTo>
                  <a:lnTo>
                    <a:pt x="179" y="234"/>
                  </a:lnTo>
                  <a:lnTo>
                    <a:pt x="155" y="225"/>
                  </a:lnTo>
                  <a:lnTo>
                    <a:pt x="133" y="212"/>
                  </a:lnTo>
                  <a:lnTo>
                    <a:pt x="112" y="200"/>
                  </a:lnTo>
                  <a:lnTo>
                    <a:pt x="92" y="184"/>
                  </a:lnTo>
                  <a:lnTo>
                    <a:pt x="74" y="167"/>
                  </a:lnTo>
                  <a:lnTo>
                    <a:pt x="57" y="150"/>
                  </a:lnTo>
                  <a:lnTo>
                    <a:pt x="43" y="131"/>
                  </a:lnTo>
                  <a:lnTo>
                    <a:pt x="30" y="111"/>
                  </a:lnTo>
                  <a:lnTo>
                    <a:pt x="20" y="90"/>
                  </a:lnTo>
                  <a:lnTo>
                    <a:pt x="11" y="68"/>
                  </a:lnTo>
                  <a:lnTo>
                    <a:pt x="5" y="46"/>
                  </a:lnTo>
                  <a:lnTo>
                    <a:pt x="1" y="23"/>
                  </a:lnTo>
                  <a:lnTo>
                    <a:pt x="0" y="0"/>
                  </a:lnTo>
                  <a:lnTo>
                    <a:pt x="10" y="14"/>
                  </a:lnTo>
                  <a:lnTo>
                    <a:pt x="22" y="26"/>
                  </a:lnTo>
                  <a:lnTo>
                    <a:pt x="35" y="38"/>
                  </a:lnTo>
                  <a:lnTo>
                    <a:pt x="49" y="49"/>
                  </a:lnTo>
                  <a:lnTo>
                    <a:pt x="64" y="61"/>
                  </a:lnTo>
                  <a:lnTo>
                    <a:pt x="78" y="71"/>
                  </a:lnTo>
                  <a:lnTo>
                    <a:pt x="95" y="82"/>
                  </a:lnTo>
                  <a:lnTo>
                    <a:pt x="112" y="91"/>
                  </a:lnTo>
                  <a:lnTo>
                    <a:pt x="130" y="100"/>
                  </a:lnTo>
                  <a:lnTo>
                    <a:pt x="148" y="107"/>
                  </a:lnTo>
                  <a:lnTo>
                    <a:pt x="167" y="114"/>
                  </a:lnTo>
                  <a:lnTo>
                    <a:pt x="187" y="121"/>
                  </a:lnTo>
                  <a:lnTo>
                    <a:pt x="207" y="127"/>
                  </a:lnTo>
                  <a:lnTo>
                    <a:pt x="228" y="131"/>
                  </a:lnTo>
                  <a:lnTo>
                    <a:pt x="249" y="135"/>
                  </a:lnTo>
                  <a:lnTo>
                    <a:pt x="271" y="139"/>
                  </a:lnTo>
                  <a:lnTo>
                    <a:pt x="291" y="141"/>
                  </a:lnTo>
                  <a:lnTo>
                    <a:pt x="310" y="142"/>
                  </a:lnTo>
                  <a:lnTo>
                    <a:pt x="330" y="142"/>
                  </a:lnTo>
                  <a:lnTo>
                    <a:pt x="348" y="141"/>
                  </a:lnTo>
                  <a:lnTo>
                    <a:pt x="367" y="139"/>
                  </a:lnTo>
                  <a:lnTo>
                    <a:pt x="385" y="137"/>
                  </a:lnTo>
                  <a:lnTo>
                    <a:pt x="403" y="133"/>
                  </a:lnTo>
                  <a:lnTo>
                    <a:pt x="421" y="130"/>
                  </a:lnTo>
                  <a:lnTo>
                    <a:pt x="438" y="125"/>
                  </a:lnTo>
                  <a:lnTo>
                    <a:pt x="453" y="121"/>
                  </a:lnTo>
                  <a:lnTo>
                    <a:pt x="469" y="114"/>
                  </a:lnTo>
                  <a:lnTo>
                    <a:pt x="485" y="108"/>
                  </a:lnTo>
                  <a:lnTo>
                    <a:pt x="499" y="101"/>
                  </a:lnTo>
                  <a:lnTo>
                    <a:pt x="513" y="93"/>
                  </a:lnTo>
                  <a:lnTo>
                    <a:pt x="526" y="85"/>
                  </a:lnTo>
                  <a:lnTo>
                    <a:pt x="539"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0" name="Freeform 122"/>
            <p:cNvSpPr>
              <a:spLocks/>
            </p:cNvSpPr>
            <p:nvPr/>
          </p:nvSpPr>
          <p:spPr bwMode="auto">
            <a:xfrm>
              <a:off x="1028" y="536"/>
              <a:ext cx="159" cy="82"/>
            </a:xfrm>
            <a:custGeom>
              <a:avLst/>
              <a:gdLst>
                <a:gd name="T0" fmla="*/ 5 w 477"/>
                <a:gd name="T1" fmla="*/ 1 h 247"/>
                <a:gd name="T2" fmla="*/ 5 w 477"/>
                <a:gd name="T3" fmla="*/ 2 h 247"/>
                <a:gd name="T4" fmla="*/ 5 w 477"/>
                <a:gd name="T5" fmla="*/ 2 h 247"/>
                <a:gd name="T6" fmla="*/ 5 w 477"/>
                <a:gd name="T7" fmla="*/ 2 h 247"/>
                <a:gd name="T8" fmla="*/ 4 w 477"/>
                <a:gd name="T9" fmla="*/ 2 h 247"/>
                <a:gd name="T10" fmla="*/ 4 w 477"/>
                <a:gd name="T11" fmla="*/ 2 h 247"/>
                <a:gd name="T12" fmla="*/ 4 w 477"/>
                <a:gd name="T13" fmla="*/ 2 h 247"/>
                <a:gd name="T14" fmla="*/ 4 w 477"/>
                <a:gd name="T15" fmla="*/ 2 h 247"/>
                <a:gd name="T16" fmla="*/ 3 w 477"/>
                <a:gd name="T17" fmla="*/ 2 h 247"/>
                <a:gd name="T18" fmla="*/ 3 w 477"/>
                <a:gd name="T19" fmla="*/ 2 h 247"/>
                <a:gd name="T20" fmla="*/ 3 w 477"/>
                <a:gd name="T21" fmla="*/ 2 h 247"/>
                <a:gd name="T22" fmla="*/ 3 w 477"/>
                <a:gd name="T23" fmla="*/ 1 h 247"/>
                <a:gd name="T24" fmla="*/ 2 w 477"/>
                <a:gd name="T25" fmla="*/ 1 h 247"/>
                <a:gd name="T26" fmla="*/ 2 w 477"/>
                <a:gd name="T27" fmla="*/ 1 h 247"/>
                <a:gd name="T28" fmla="*/ 2 w 477"/>
                <a:gd name="T29" fmla="*/ 1 h 247"/>
                <a:gd name="T30" fmla="*/ 2 w 477"/>
                <a:gd name="T31" fmla="*/ 1 h 247"/>
                <a:gd name="T32" fmla="*/ 1 w 477"/>
                <a:gd name="T33" fmla="*/ 1 h 247"/>
                <a:gd name="T34" fmla="*/ 1 w 477"/>
                <a:gd name="T35" fmla="*/ 1 h 247"/>
                <a:gd name="T36" fmla="*/ 1 w 477"/>
                <a:gd name="T37" fmla="*/ 1 h 247"/>
                <a:gd name="T38" fmla="*/ 1 w 477"/>
                <a:gd name="T39" fmla="*/ 1 h 247"/>
                <a:gd name="T40" fmla="*/ 1 w 477"/>
                <a:gd name="T41" fmla="*/ 1 h 247"/>
                <a:gd name="T42" fmla="*/ 0 w 477"/>
                <a:gd name="T43" fmla="*/ 0 h 247"/>
                <a:gd name="T44" fmla="*/ 0 w 477"/>
                <a:gd name="T45" fmla="*/ 0 h 247"/>
                <a:gd name="T46" fmla="*/ 0 w 477"/>
                <a:gd name="T47" fmla="*/ 0 h 247"/>
                <a:gd name="T48" fmla="*/ 0 w 477"/>
                <a:gd name="T49" fmla="*/ 0 h 247"/>
                <a:gd name="T50" fmla="*/ 0 w 477"/>
                <a:gd name="T51" fmla="*/ 0 h 247"/>
                <a:gd name="T52" fmla="*/ 0 w 477"/>
                <a:gd name="T53" fmla="*/ 1 h 247"/>
                <a:gd name="T54" fmla="*/ 0 w 477"/>
                <a:gd name="T55" fmla="*/ 1 h 247"/>
                <a:gd name="T56" fmla="*/ 0 w 477"/>
                <a:gd name="T57" fmla="*/ 1 h 247"/>
                <a:gd name="T58" fmla="*/ 0 w 477"/>
                <a:gd name="T59" fmla="*/ 1 h 247"/>
                <a:gd name="T60" fmla="*/ 1 w 477"/>
                <a:gd name="T61" fmla="*/ 2 h 247"/>
                <a:gd name="T62" fmla="*/ 1 w 477"/>
                <a:gd name="T63" fmla="*/ 2 h 247"/>
                <a:gd name="T64" fmla="*/ 1 w 477"/>
                <a:gd name="T65" fmla="*/ 2 h 247"/>
                <a:gd name="T66" fmla="*/ 1 w 477"/>
                <a:gd name="T67" fmla="*/ 2 h 247"/>
                <a:gd name="T68" fmla="*/ 1 w 477"/>
                <a:gd name="T69" fmla="*/ 2 h 247"/>
                <a:gd name="T70" fmla="*/ 2 w 477"/>
                <a:gd name="T71" fmla="*/ 3 h 247"/>
                <a:gd name="T72" fmla="*/ 2 w 477"/>
                <a:gd name="T73" fmla="*/ 3 h 247"/>
                <a:gd name="T74" fmla="*/ 2 w 477"/>
                <a:gd name="T75" fmla="*/ 3 h 247"/>
                <a:gd name="T76" fmla="*/ 3 w 477"/>
                <a:gd name="T77" fmla="*/ 3 h 247"/>
                <a:gd name="T78" fmla="*/ 3 w 477"/>
                <a:gd name="T79" fmla="*/ 3 h 247"/>
                <a:gd name="T80" fmla="*/ 3 w 477"/>
                <a:gd name="T81" fmla="*/ 3 h 247"/>
                <a:gd name="T82" fmla="*/ 3 w 477"/>
                <a:gd name="T83" fmla="*/ 3 h 247"/>
                <a:gd name="T84" fmla="*/ 4 w 477"/>
                <a:gd name="T85" fmla="*/ 3 h 247"/>
                <a:gd name="T86" fmla="*/ 4 w 477"/>
                <a:gd name="T87" fmla="*/ 3 h 247"/>
                <a:gd name="T88" fmla="*/ 4 w 477"/>
                <a:gd name="T89" fmla="*/ 3 h 247"/>
                <a:gd name="T90" fmla="*/ 4 w 477"/>
                <a:gd name="T91" fmla="*/ 3 h 247"/>
                <a:gd name="T92" fmla="*/ 4 w 477"/>
                <a:gd name="T93" fmla="*/ 3 h 247"/>
                <a:gd name="T94" fmla="*/ 5 w 477"/>
                <a:gd name="T95" fmla="*/ 3 h 247"/>
                <a:gd name="T96" fmla="*/ 5 w 477"/>
                <a:gd name="T97" fmla="*/ 3 h 247"/>
                <a:gd name="T98" fmla="*/ 5 w 477"/>
                <a:gd name="T99" fmla="*/ 3 h 247"/>
                <a:gd name="T100" fmla="*/ 5 w 477"/>
                <a:gd name="T101" fmla="*/ 3 h 247"/>
                <a:gd name="T102" fmla="*/ 5 w 477"/>
                <a:gd name="T103" fmla="*/ 3 h 247"/>
                <a:gd name="T104" fmla="*/ 5 w 477"/>
                <a:gd name="T105" fmla="*/ 3 h 247"/>
                <a:gd name="T106" fmla="*/ 5 w 477"/>
                <a:gd name="T107" fmla="*/ 2 h 247"/>
                <a:gd name="T108" fmla="*/ 6 w 477"/>
                <a:gd name="T109" fmla="*/ 2 h 247"/>
                <a:gd name="T110" fmla="*/ 6 w 477"/>
                <a:gd name="T111" fmla="*/ 2 h 247"/>
                <a:gd name="T112" fmla="*/ 6 w 477"/>
                <a:gd name="T113" fmla="*/ 2 h 247"/>
                <a:gd name="T114" fmla="*/ 5 w 477"/>
                <a:gd name="T115" fmla="*/ 1 h 2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7"/>
                <a:gd name="T175" fmla="*/ 0 h 247"/>
                <a:gd name="T176" fmla="*/ 477 w 477"/>
                <a:gd name="T177" fmla="*/ 247 h 2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7" h="247">
                  <a:moveTo>
                    <a:pt x="423" y="117"/>
                  </a:moveTo>
                  <a:lnTo>
                    <a:pt x="407" y="122"/>
                  </a:lnTo>
                  <a:lnTo>
                    <a:pt x="389" y="125"/>
                  </a:lnTo>
                  <a:lnTo>
                    <a:pt x="370" y="128"/>
                  </a:lnTo>
                  <a:lnTo>
                    <a:pt x="352" y="130"/>
                  </a:lnTo>
                  <a:lnTo>
                    <a:pt x="332" y="131"/>
                  </a:lnTo>
                  <a:lnTo>
                    <a:pt x="313" y="131"/>
                  </a:lnTo>
                  <a:lnTo>
                    <a:pt x="293" y="131"/>
                  </a:lnTo>
                  <a:lnTo>
                    <a:pt x="273" y="130"/>
                  </a:lnTo>
                  <a:lnTo>
                    <a:pt x="251" y="128"/>
                  </a:lnTo>
                  <a:lnTo>
                    <a:pt x="230" y="125"/>
                  </a:lnTo>
                  <a:lnTo>
                    <a:pt x="209" y="121"/>
                  </a:lnTo>
                  <a:lnTo>
                    <a:pt x="189" y="115"/>
                  </a:lnTo>
                  <a:lnTo>
                    <a:pt x="169" y="110"/>
                  </a:lnTo>
                  <a:lnTo>
                    <a:pt x="150" y="103"/>
                  </a:lnTo>
                  <a:lnTo>
                    <a:pt x="132" y="95"/>
                  </a:lnTo>
                  <a:lnTo>
                    <a:pt x="115" y="87"/>
                  </a:lnTo>
                  <a:lnTo>
                    <a:pt x="97" y="79"/>
                  </a:lnTo>
                  <a:lnTo>
                    <a:pt x="81" y="69"/>
                  </a:lnTo>
                  <a:lnTo>
                    <a:pt x="65" y="59"/>
                  </a:lnTo>
                  <a:lnTo>
                    <a:pt x="51" y="48"/>
                  </a:lnTo>
                  <a:lnTo>
                    <a:pt x="37" y="37"/>
                  </a:lnTo>
                  <a:lnTo>
                    <a:pt x="23" y="25"/>
                  </a:lnTo>
                  <a:lnTo>
                    <a:pt x="12" y="12"/>
                  </a:lnTo>
                  <a:lnTo>
                    <a:pt x="0" y="0"/>
                  </a:lnTo>
                  <a:lnTo>
                    <a:pt x="2" y="23"/>
                  </a:lnTo>
                  <a:lnTo>
                    <a:pt x="6" y="46"/>
                  </a:lnTo>
                  <a:lnTo>
                    <a:pt x="13" y="68"/>
                  </a:lnTo>
                  <a:lnTo>
                    <a:pt x="21" y="89"/>
                  </a:lnTo>
                  <a:lnTo>
                    <a:pt x="33" y="110"/>
                  </a:lnTo>
                  <a:lnTo>
                    <a:pt x="45" y="129"/>
                  </a:lnTo>
                  <a:lnTo>
                    <a:pt x="61" y="148"/>
                  </a:lnTo>
                  <a:lnTo>
                    <a:pt x="78" y="165"/>
                  </a:lnTo>
                  <a:lnTo>
                    <a:pt x="96" y="180"/>
                  </a:lnTo>
                  <a:lnTo>
                    <a:pt x="116" y="195"/>
                  </a:lnTo>
                  <a:lnTo>
                    <a:pt x="138" y="208"/>
                  </a:lnTo>
                  <a:lnTo>
                    <a:pt x="160" y="219"/>
                  </a:lnTo>
                  <a:lnTo>
                    <a:pt x="184" y="229"/>
                  </a:lnTo>
                  <a:lnTo>
                    <a:pt x="209" y="236"/>
                  </a:lnTo>
                  <a:lnTo>
                    <a:pt x="234" y="242"/>
                  </a:lnTo>
                  <a:lnTo>
                    <a:pt x="262" y="246"/>
                  </a:lnTo>
                  <a:lnTo>
                    <a:pt x="277" y="247"/>
                  </a:lnTo>
                  <a:lnTo>
                    <a:pt x="293" y="247"/>
                  </a:lnTo>
                  <a:lnTo>
                    <a:pt x="309" y="247"/>
                  </a:lnTo>
                  <a:lnTo>
                    <a:pt x="324" y="245"/>
                  </a:lnTo>
                  <a:lnTo>
                    <a:pt x="338" y="242"/>
                  </a:lnTo>
                  <a:lnTo>
                    <a:pt x="353" y="240"/>
                  </a:lnTo>
                  <a:lnTo>
                    <a:pt x="368" y="236"/>
                  </a:lnTo>
                  <a:lnTo>
                    <a:pt x="381" y="232"/>
                  </a:lnTo>
                  <a:lnTo>
                    <a:pt x="395" y="228"/>
                  </a:lnTo>
                  <a:lnTo>
                    <a:pt x="409" y="221"/>
                  </a:lnTo>
                  <a:lnTo>
                    <a:pt x="421" y="216"/>
                  </a:lnTo>
                  <a:lnTo>
                    <a:pt x="433" y="209"/>
                  </a:lnTo>
                  <a:lnTo>
                    <a:pt x="444" y="201"/>
                  </a:lnTo>
                  <a:lnTo>
                    <a:pt x="456" y="194"/>
                  </a:lnTo>
                  <a:lnTo>
                    <a:pt x="466" y="186"/>
                  </a:lnTo>
                  <a:lnTo>
                    <a:pt x="477" y="176"/>
                  </a:lnTo>
                  <a:lnTo>
                    <a:pt x="423"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1" name="Freeform 123"/>
            <p:cNvSpPr>
              <a:spLocks/>
            </p:cNvSpPr>
            <p:nvPr/>
          </p:nvSpPr>
          <p:spPr bwMode="auto">
            <a:xfrm>
              <a:off x="1021" y="337"/>
              <a:ext cx="277" cy="189"/>
            </a:xfrm>
            <a:custGeom>
              <a:avLst/>
              <a:gdLst>
                <a:gd name="T0" fmla="*/ 5 w 832"/>
                <a:gd name="T1" fmla="*/ 4 h 569"/>
                <a:gd name="T2" fmla="*/ 4 w 832"/>
                <a:gd name="T3" fmla="*/ 4 h 569"/>
                <a:gd name="T4" fmla="*/ 4 w 832"/>
                <a:gd name="T5" fmla="*/ 4 h 569"/>
                <a:gd name="T6" fmla="*/ 4 w 832"/>
                <a:gd name="T7" fmla="*/ 4 h 569"/>
                <a:gd name="T8" fmla="*/ 3 w 832"/>
                <a:gd name="T9" fmla="*/ 4 h 569"/>
                <a:gd name="T10" fmla="*/ 2 w 832"/>
                <a:gd name="T11" fmla="*/ 4 h 569"/>
                <a:gd name="T12" fmla="*/ 2 w 832"/>
                <a:gd name="T13" fmla="*/ 4 h 569"/>
                <a:gd name="T14" fmla="*/ 1 w 832"/>
                <a:gd name="T15" fmla="*/ 4 h 569"/>
                <a:gd name="T16" fmla="*/ 1 w 832"/>
                <a:gd name="T17" fmla="*/ 5 h 569"/>
                <a:gd name="T18" fmla="*/ 1 w 832"/>
                <a:gd name="T19" fmla="*/ 5 h 569"/>
                <a:gd name="T20" fmla="*/ 0 w 832"/>
                <a:gd name="T21" fmla="*/ 6 h 569"/>
                <a:gd name="T22" fmla="*/ 0 w 832"/>
                <a:gd name="T23" fmla="*/ 7 h 569"/>
                <a:gd name="T24" fmla="*/ 0 w 832"/>
                <a:gd name="T25" fmla="*/ 7 h 569"/>
                <a:gd name="T26" fmla="*/ 0 w 832"/>
                <a:gd name="T27" fmla="*/ 6 h 569"/>
                <a:gd name="T28" fmla="*/ 0 w 832"/>
                <a:gd name="T29" fmla="*/ 6 h 569"/>
                <a:gd name="T30" fmla="*/ 0 w 832"/>
                <a:gd name="T31" fmla="*/ 5 h 569"/>
                <a:gd name="T32" fmla="*/ 0 w 832"/>
                <a:gd name="T33" fmla="*/ 4 h 569"/>
                <a:gd name="T34" fmla="*/ 1 w 832"/>
                <a:gd name="T35" fmla="*/ 4 h 569"/>
                <a:gd name="T36" fmla="*/ 1 w 832"/>
                <a:gd name="T37" fmla="*/ 3 h 569"/>
                <a:gd name="T38" fmla="*/ 2 w 832"/>
                <a:gd name="T39" fmla="*/ 3 h 569"/>
                <a:gd name="T40" fmla="*/ 2 w 832"/>
                <a:gd name="T41" fmla="*/ 3 h 569"/>
                <a:gd name="T42" fmla="*/ 3 w 832"/>
                <a:gd name="T43" fmla="*/ 2 h 569"/>
                <a:gd name="T44" fmla="*/ 3 w 832"/>
                <a:gd name="T45" fmla="*/ 2 h 569"/>
                <a:gd name="T46" fmla="*/ 4 w 832"/>
                <a:gd name="T47" fmla="*/ 3 h 569"/>
                <a:gd name="T48" fmla="*/ 4 w 832"/>
                <a:gd name="T49" fmla="*/ 3 h 569"/>
                <a:gd name="T50" fmla="*/ 4 w 832"/>
                <a:gd name="T51" fmla="*/ 3 h 569"/>
                <a:gd name="T52" fmla="*/ 5 w 832"/>
                <a:gd name="T53" fmla="*/ 3 h 569"/>
                <a:gd name="T54" fmla="*/ 5 w 832"/>
                <a:gd name="T55" fmla="*/ 2 h 569"/>
                <a:gd name="T56" fmla="*/ 5 w 832"/>
                <a:gd name="T57" fmla="*/ 1 h 569"/>
                <a:gd name="T58" fmla="*/ 5 w 832"/>
                <a:gd name="T59" fmla="*/ 1 h 569"/>
                <a:gd name="T60" fmla="*/ 6 w 832"/>
                <a:gd name="T61" fmla="*/ 1 h 569"/>
                <a:gd name="T62" fmla="*/ 6 w 832"/>
                <a:gd name="T63" fmla="*/ 0 h 569"/>
                <a:gd name="T64" fmla="*/ 7 w 832"/>
                <a:gd name="T65" fmla="*/ 0 h 569"/>
                <a:gd name="T66" fmla="*/ 7 w 832"/>
                <a:gd name="T67" fmla="*/ 0 h 569"/>
                <a:gd name="T68" fmla="*/ 8 w 832"/>
                <a:gd name="T69" fmla="*/ 0 h 569"/>
                <a:gd name="T70" fmla="*/ 8 w 832"/>
                <a:gd name="T71" fmla="*/ 0 h 569"/>
                <a:gd name="T72" fmla="*/ 9 w 832"/>
                <a:gd name="T73" fmla="*/ 0 h 569"/>
                <a:gd name="T74" fmla="*/ 9 w 832"/>
                <a:gd name="T75" fmla="*/ 0 h 569"/>
                <a:gd name="T76" fmla="*/ 9 w 832"/>
                <a:gd name="T77" fmla="*/ 1 h 569"/>
                <a:gd name="T78" fmla="*/ 10 w 832"/>
                <a:gd name="T79" fmla="*/ 1 h 569"/>
                <a:gd name="T80" fmla="*/ 10 w 832"/>
                <a:gd name="T81" fmla="*/ 1 h 569"/>
                <a:gd name="T82" fmla="*/ 10 w 832"/>
                <a:gd name="T83" fmla="*/ 2 h 569"/>
                <a:gd name="T84" fmla="*/ 10 w 832"/>
                <a:gd name="T85" fmla="*/ 2 h 569"/>
                <a:gd name="T86" fmla="*/ 10 w 832"/>
                <a:gd name="T87" fmla="*/ 2 h 569"/>
                <a:gd name="T88" fmla="*/ 10 w 832"/>
                <a:gd name="T89" fmla="*/ 2 h 569"/>
                <a:gd name="T90" fmla="*/ 9 w 832"/>
                <a:gd name="T91" fmla="*/ 1 h 569"/>
                <a:gd name="T92" fmla="*/ 9 w 832"/>
                <a:gd name="T93" fmla="*/ 1 h 569"/>
                <a:gd name="T94" fmla="*/ 9 w 832"/>
                <a:gd name="T95" fmla="*/ 1 h 569"/>
                <a:gd name="T96" fmla="*/ 8 w 832"/>
                <a:gd name="T97" fmla="*/ 1 h 569"/>
                <a:gd name="T98" fmla="*/ 8 w 832"/>
                <a:gd name="T99" fmla="*/ 1 h 569"/>
                <a:gd name="T100" fmla="*/ 8 w 832"/>
                <a:gd name="T101" fmla="*/ 1 h 569"/>
                <a:gd name="T102" fmla="*/ 7 w 832"/>
                <a:gd name="T103" fmla="*/ 1 h 569"/>
                <a:gd name="T104" fmla="*/ 7 w 832"/>
                <a:gd name="T105" fmla="*/ 1 h 569"/>
                <a:gd name="T106" fmla="*/ 6 w 832"/>
                <a:gd name="T107" fmla="*/ 2 h 569"/>
                <a:gd name="T108" fmla="*/ 6 w 832"/>
                <a:gd name="T109" fmla="*/ 2 h 569"/>
                <a:gd name="T110" fmla="*/ 5 w 832"/>
                <a:gd name="T111" fmla="*/ 3 h 569"/>
                <a:gd name="T112" fmla="*/ 5 w 832"/>
                <a:gd name="T113" fmla="*/ 3 h 569"/>
                <a:gd name="T114" fmla="*/ 5 w 832"/>
                <a:gd name="T115" fmla="*/ 4 h 5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2"/>
                <a:gd name="T175" fmla="*/ 0 h 569"/>
                <a:gd name="T176" fmla="*/ 832 w 832"/>
                <a:gd name="T177" fmla="*/ 569 h 5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2" h="569">
                  <a:moveTo>
                    <a:pt x="394" y="323"/>
                  </a:moveTo>
                  <a:lnTo>
                    <a:pt x="379" y="315"/>
                  </a:lnTo>
                  <a:lnTo>
                    <a:pt x="365" y="308"/>
                  </a:lnTo>
                  <a:lnTo>
                    <a:pt x="350" y="302"/>
                  </a:lnTo>
                  <a:lnTo>
                    <a:pt x="334" y="297"/>
                  </a:lnTo>
                  <a:lnTo>
                    <a:pt x="318" y="293"/>
                  </a:lnTo>
                  <a:lnTo>
                    <a:pt x="302" y="290"/>
                  </a:lnTo>
                  <a:lnTo>
                    <a:pt x="286" y="289"/>
                  </a:lnTo>
                  <a:lnTo>
                    <a:pt x="269" y="288"/>
                  </a:lnTo>
                  <a:lnTo>
                    <a:pt x="242" y="289"/>
                  </a:lnTo>
                  <a:lnTo>
                    <a:pt x="217" y="293"/>
                  </a:lnTo>
                  <a:lnTo>
                    <a:pt x="191" y="300"/>
                  </a:lnTo>
                  <a:lnTo>
                    <a:pt x="167" y="309"/>
                  </a:lnTo>
                  <a:lnTo>
                    <a:pt x="145" y="321"/>
                  </a:lnTo>
                  <a:lnTo>
                    <a:pt x="124" y="334"/>
                  </a:lnTo>
                  <a:lnTo>
                    <a:pt x="104" y="351"/>
                  </a:lnTo>
                  <a:lnTo>
                    <a:pt x="85" y="369"/>
                  </a:lnTo>
                  <a:lnTo>
                    <a:pt x="68" y="389"/>
                  </a:lnTo>
                  <a:lnTo>
                    <a:pt x="54" y="411"/>
                  </a:lnTo>
                  <a:lnTo>
                    <a:pt x="41" y="434"/>
                  </a:lnTo>
                  <a:lnTo>
                    <a:pt x="31" y="459"/>
                  </a:lnTo>
                  <a:lnTo>
                    <a:pt x="22" y="484"/>
                  </a:lnTo>
                  <a:lnTo>
                    <a:pt x="16" y="512"/>
                  </a:lnTo>
                  <a:lnTo>
                    <a:pt x="12" y="540"/>
                  </a:lnTo>
                  <a:lnTo>
                    <a:pt x="11" y="569"/>
                  </a:lnTo>
                  <a:lnTo>
                    <a:pt x="6" y="550"/>
                  </a:lnTo>
                  <a:lnTo>
                    <a:pt x="4" y="530"/>
                  </a:lnTo>
                  <a:lnTo>
                    <a:pt x="1" y="510"/>
                  </a:lnTo>
                  <a:lnTo>
                    <a:pt x="0" y="489"/>
                  </a:lnTo>
                  <a:lnTo>
                    <a:pt x="1" y="459"/>
                  </a:lnTo>
                  <a:lnTo>
                    <a:pt x="4" y="431"/>
                  </a:lnTo>
                  <a:lnTo>
                    <a:pt x="10" y="402"/>
                  </a:lnTo>
                  <a:lnTo>
                    <a:pt x="17" y="376"/>
                  </a:lnTo>
                  <a:lnTo>
                    <a:pt x="27" y="351"/>
                  </a:lnTo>
                  <a:lnTo>
                    <a:pt x="39" y="327"/>
                  </a:lnTo>
                  <a:lnTo>
                    <a:pt x="53" y="305"/>
                  </a:lnTo>
                  <a:lnTo>
                    <a:pt x="68" y="285"/>
                  </a:lnTo>
                  <a:lnTo>
                    <a:pt x="85" y="266"/>
                  </a:lnTo>
                  <a:lnTo>
                    <a:pt x="104" y="249"/>
                  </a:lnTo>
                  <a:lnTo>
                    <a:pt x="124" y="234"/>
                  </a:lnTo>
                  <a:lnTo>
                    <a:pt x="146" y="223"/>
                  </a:lnTo>
                  <a:lnTo>
                    <a:pt x="168" y="213"/>
                  </a:lnTo>
                  <a:lnTo>
                    <a:pt x="192" y="206"/>
                  </a:lnTo>
                  <a:lnTo>
                    <a:pt x="218" y="202"/>
                  </a:lnTo>
                  <a:lnTo>
                    <a:pt x="243" y="201"/>
                  </a:lnTo>
                  <a:lnTo>
                    <a:pt x="259" y="202"/>
                  </a:lnTo>
                  <a:lnTo>
                    <a:pt x="274" y="204"/>
                  </a:lnTo>
                  <a:lnTo>
                    <a:pt x="289" y="207"/>
                  </a:lnTo>
                  <a:lnTo>
                    <a:pt x="305" y="210"/>
                  </a:lnTo>
                  <a:lnTo>
                    <a:pt x="319" y="216"/>
                  </a:lnTo>
                  <a:lnTo>
                    <a:pt x="334" y="222"/>
                  </a:lnTo>
                  <a:lnTo>
                    <a:pt x="348" y="229"/>
                  </a:lnTo>
                  <a:lnTo>
                    <a:pt x="361" y="237"/>
                  </a:lnTo>
                  <a:lnTo>
                    <a:pt x="366" y="211"/>
                  </a:lnTo>
                  <a:lnTo>
                    <a:pt x="372" y="187"/>
                  </a:lnTo>
                  <a:lnTo>
                    <a:pt x="379" y="164"/>
                  </a:lnTo>
                  <a:lnTo>
                    <a:pt x="389" y="142"/>
                  </a:lnTo>
                  <a:lnTo>
                    <a:pt x="400" y="121"/>
                  </a:lnTo>
                  <a:lnTo>
                    <a:pt x="413" y="102"/>
                  </a:lnTo>
                  <a:lnTo>
                    <a:pt x="427" y="83"/>
                  </a:lnTo>
                  <a:lnTo>
                    <a:pt x="442" y="66"/>
                  </a:lnTo>
                  <a:lnTo>
                    <a:pt x="458" y="52"/>
                  </a:lnTo>
                  <a:lnTo>
                    <a:pt x="476" y="38"/>
                  </a:lnTo>
                  <a:lnTo>
                    <a:pt x="495" y="26"/>
                  </a:lnTo>
                  <a:lnTo>
                    <a:pt x="515" y="17"/>
                  </a:lnTo>
                  <a:lnTo>
                    <a:pt x="536" y="10"/>
                  </a:lnTo>
                  <a:lnTo>
                    <a:pt x="557" y="4"/>
                  </a:lnTo>
                  <a:lnTo>
                    <a:pt x="579" y="1"/>
                  </a:lnTo>
                  <a:lnTo>
                    <a:pt x="602" y="0"/>
                  </a:lnTo>
                  <a:lnTo>
                    <a:pt x="621" y="1"/>
                  </a:lnTo>
                  <a:lnTo>
                    <a:pt x="639" y="3"/>
                  </a:lnTo>
                  <a:lnTo>
                    <a:pt x="657" y="8"/>
                  </a:lnTo>
                  <a:lnTo>
                    <a:pt x="674" y="13"/>
                  </a:lnTo>
                  <a:lnTo>
                    <a:pt x="691" y="20"/>
                  </a:lnTo>
                  <a:lnTo>
                    <a:pt x="707" y="28"/>
                  </a:lnTo>
                  <a:lnTo>
                    <a:pt x="723" y="37"/>
                  </a:lnTo>
                  <a:lnTo>
                    <a:pt x="739" y="47"/>
                  </a:lnTo>
                  <a:lnTo>
                    <a:pt x="753" y="59"/>
                  </a:lnTo>
                  <a:lnTo>
                    <a:pt x="767" y="72"/>
                  </a:lnTo>
                  <a:lnTo>
                    <a:pt x="779" y="85"/>
                  </a:lnTo>
                  <a:lnTo>
                    <a:pt x="792" y="100"/>
                  </a:lnTo>
                  <a:lnTo>
                    <a:pt x="804" y="116"/>
                  </a:lnTo>
                  <a:lnTo>
                    <a:pt x="814" y="133"/>
                  </a:lnTo>
                  <a:lnTo>
                    <a:pt x="824" y="149"/>
                  </a:lnTo>
                  <a:lnTo>
                    <a:pt x="832" y="167"/>
                  </a:lnTo>
                  <a:lnTo>
                    <a:pt x="823" y="158"/>
                  </a:lnTo>
                  <a:lnTo>
                    <a:pt x="813" y="149"/>
                  </a:lnTo>
                  <a:lnTo>
                    <a:pt x="804" y="142"/>
                  </a:lnTo>
                  <a:lnTo>
                    <a:pt x="793" y="134"/>
                  </a:lnTo>
                  <a:lnTo>
                    <a:pt x="783" y="127"/>
                  </a:lnTo>
                  <a:lnTo>
                    <a:pt x="771" y="120"/>
                  </a:lnTo>
                  <a:lnTo>
                    <a:pt x="760" y="114"/>
                  </a:lnTo>
                  <a:lnTo>
                    <a:pt x="748" y="108"/>
                  </a:lnTo>
                  <a:lnTo>
                    <a:pt x="736" y="104"/>
                  </a:lnTo>
                  <a:lnTo>
                    <a:pt x="725" y="99"/>
                  </a:lnTo>
                  <a:lnTo>
                    <a:pt x="712" y="96"/>
                  </a:lnTo>
                  <a:lnTo>
                    <a:pt x="700" y="93"/>
                  </a:lnTo>
                  <a:lnTo>
                    <a:pt x="687" y="89"/>
                  </a:lnTo>
                  <a:lnTo>
                    <a:pt x="674" y="88"/>
                  </a:lnTo>
                  <a:lnTo>
                    <a:pt x="662" y="87"/>
                  </a:lnTo>
                  <a:lnTo>
                    <a:pt x="648" y="86"/>
                  </a:lnTo>
                  <a:lnTo>
                    <a:pt x="624" y="87"/>
                  </a:lnTo>
                  <a:lnTo>
                    <a:pt x="601" y="91"/>
                  </a:lnTo>
                  <a:lnTo>
                    <a:pt x="578" y="96"/>
                  </a:lnTo>
                  <a:lnTo>
                    <a:pt x="556" y="104"/>
                  </a:lnTo>
                  <a:lnTo>
                    <a:pt x="536" y="114"/>
                  </a:lnTo>
                  <a:lnTo>
                    <a:pt x="516" y="125"/>
                  </a:lnTo>
                  <a:lnTo>
                    <a:pt x="497" y="138"/>
                  </a:lnTo>
                  <a:lnTo>
                    <a:pt x="479" y="154"/>
                  </a:lnTo>
                  <a:lnTo>
                    <a:pt x="463" y="170"/>
                  </a:lnTo>
                  <a:lnTo>
                    <a:pt x="449" y="188"/>
                  </a:lnTo>
                  <a:lnTo>
                    <a:pt x="435" y="207"/>
                  </a:lnTo>
                  <a:lnTo>
                    <a:pt x="423" y="228"/>
                  </a:lnTo>
                  <a:lnTo>
                    <a:pt x="413" y="250"/>
                  </a:lnTo>
                  <a:lnTo>
                    <a:pt x="405" y="273"/>
                  </a:lnTo>
                  <a:lnTo>
                    <a:pt x="398" y="297"/>
                  </a:lnTo>
                  <a:lnTo>
                    <a:pt x="394" y="3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2" name="Freeform 124"/>
            <p:cNvSpPr>
              <a:spLocks/>
            </p:cNvSpPr>
            <p:nvPr/>
          </p:nvSpPr>
          <p:spPr bwMode="auto">
            <a:xfrm>
              <a:off x="1098" y="213"/>
              <a:ext cx="580" cy="362"/>
            </a:xfrm>
            <a:custGeom>
              <a:avLst/>
              <a:gdLst>
                <a:gd name="T0" fmla="*/ 19 w 1740"/>
                <a:gd name="T1" fmla="*/ 11 h 1086"/>
                <a:gd name="T2" fmla="*/ 18 w 1740"/>
                <a:gd name="T3" fmla="*/ 11 h 1086"/>
                <a:gd name="T4" fmla="*/ 18 w 1740"/>
                <a:gd name="T5" fmla="*/ 9 h 1086"/>
                <a:gd name="T6" fmla="*/ 17 w 1740"/>
                <a:gd name="T7" fmla="*/ 8 h 1086"/>
                <a:gd name="T8" fmla="*/ 16 w 1740"/>
                <a:gd name="T9" fmla="*/ 8 h 1086"/>
                <a:gd name="T10" fmla="*/ 15 w 1740"/>
                <a:gd name="T11" fmla="*/ 8 h 1086"/>
                <a:gd name="T12" fmla="*/ 14 w 1740"/>
                <a:gd name="T13" fmla="*/ 7 h 1086"/>
                <a:gd name="T14" fmla="*/ 13 w 1740"/>
                <a:gd name="T15" fmla="*/ 6 h 1086"/>
                <a:gd name="T16" fmla="*/ 13 w 1740"/>
                <a:gd name="T17" fmla="*/ 6 h 1086"/>
                <a:gd name="T18" fmla="*/ 12 w 1740"/>
                <a:gd name="T19" fmla="*/ 5 h 1086"/>
                <a:gd name="T20" fmla="*/ 11 w 1740"/>
                <a:gd name="T21" fmla="*/ 5 h 1086"/>
                <a:gd name="T22" fmla="*/ 11 w 1740"/>
                <a:gd name="T23" fmla="*/ 3 h 1086"/>
                <a:gd name="T24" fmla="*/ 9 w 1740"/>
                <a:gd name="T25" fmla="*/ 2 h 1086"/>
                <a:gd name="T26" fmla="*/ 8 w 1740"/>
                <a:gd name="T27" fmla="*/ 1 h 1086"/>
                <a:gd name="T28" fmla="*/ 6 w 1740"/>
                <a:gd name="T29" fmla="*/ 2 h 1086"/>
                <a:gd name="T30" fmla="*/ 5 w 1740"/>
                <a:gd name="T31" fmla="*/ 2 h 1086"/>
                <a:gd name="T32" fmla="*/ 4 w 1740"/>
                <a:gd name="T33" fmla="*/ 4 h 1086"/>
                <a:gd name="T34" fmla="*/ 4 w 1740"/>
                <a:gd name="T35" fmla="*/ 3 h 1086"/>
                <a:gd name="T36" fmla="*/ 3 w 1740"/>
                <a:gd name="T37" fmla="*/ 3 h 1086"/>
                <a:gd name="T38" fmla="*/ 1 w 1740"/>
                <a:gd name="T39" fmla="*/ 4 h 1086"/>
                <a:gd name="T40" fmla="*/ 1 w 1740"/>
                <a:gd name="T41" fmla="*/ 5 h 1086"/>
                <a:gd name="T42" fmla="*/ 0 w 1740"/>
                <a:gd name="T43" fmla="*/ 6 h 1086"/>
                <a:gd name="T44" fmla="*/ 0 w 1740"/>
                <a:gd name="T45" fmla="*/ 5 h 1086"/>
                <a:gd name="T46" fmla="*/ 1 w 1740"/>
                <a:gd name="T47" fmla="*/ 3 h 1086"/>
                <a:gd name="T48" fmla="*/ 2 w 1740"/>
                <a:gd name="T49" fmla="*/ 2 h 1086"/>
                <a:gd name="T50" fmla="*/ 4 w 1740"/>
                <a:gd name="T51" fmla="*/ 2 h 1086"/>
                <a:gd name="T52" fmla="*/ 4 w 1740"/>
                <a:gd name="T53" fmla="*/ 2 h 1086"/>
                <a:gd name="T54" fmla="*/ 5 w 1740"/>
                <a:gd name="T55" fmla="*/ 2 h 1086"/>
                <a:gd name="T56" fmla="*/ 6 w 1740"/>
                <a:gd name="T57" fmla="*/ 1 h 1086"/>
                <a:gd name="T58" fmla="*/ 7 w 1740"/>
                <a:gd name="T59" fmla="*/ 0 h 1086"/>
                <a:gd name="T60" fmla="*/ 9 w 1740"/>
                <a:gd name="T61" fmla="*/ 0 h 1086"/>
                <a:gd name="T62" fmla="*/ 10 w 1740"/>
                <a:gd name="T63" fmla="*/ 1 h 1086"/>
                <a:gd name="T64" fmla="*/ 11 w 1740"/>
                <a:gd name="T65" fmla="*/ 3 h 1086"/>
                <a:gd name="T66" fmla="*/ 12 w 1740"/>
                <a:gd name="T67" fmla="*/ 4 h 1086"/>
                <a:gd name="T68" fmla="*/ 12 w 1740"/>
                <a:gd name="T69" fmla="*/ 4 h 1086"/>
                <a:gd name="T70" fmla="*/ 13 w 1740"/>
                <a:gd name="T71" fmla="*/ 5 h 1086"/>
                <a:gd name="T72" fmla="*/ 14 w 1740"/>
                <a:gd name="T73" fmla="*/ 6 h 1086"/>
                <a:gd name="T74" fmla="*/ 14 w 1740"/>
                <a:gd name="T75" fmla="*/ 7 h 1086"/>
                <a:gd name="T76" fmla="*/ 15 w 1740"/>
                <a:gd name="T77" fmla="*/ 6 h 1086"/>
                <a:gd name="T78" fmla="*/ 17 w 1740"/>
                <a:gd name="T79" fmla="*/ 7 h 1086"/>
                <a:gd name="T80" fmla="*/ 18 w 1740"/>
                <a:gd name="T81" fmla="*/ 7 h 1086"/>
                <a:gd name="T82" fmla="*/ 18 w 1740"/>
                <a:gd name="T83" fmla="*/ 9 h 1086"/>
                <a:gd name="T84" fmla="*/ 19 w 1740"/>
                <a:gd name="T85" fmla="*/ 10 h 1086"/>
                <a:gd name="T86" fmla="*/ 19 w 1740"/>
                <a:gd name="T87" fmla="*/ 10 h 1086"/>
                <a:gd name="T88" fmla="*/ 20 w 1740"/>
                <a:gd name="T89" fmla="*/ 10 h 1086"/>
                <a:gd name="T90" fmla="*/ 21 w 1740"/>
                <a:gd name="T91" fmla="*/ 11 h 1086"/>
                <a:gd name="T92" fmla="*/ 21 w 1740"/>
                <a:gd name="T93" fmla="*/ 12 h 1086"/>
                <a:gd name="T94" fmla="*/ 21 w 1740"/>
                <a:gd name="T95" fmla="*/ 13 h 1086"/>
                <a:gd name="T96" fmla="*/ 21 w 1740"/>
                <a:gd name="T97" fmla="*/ 12 h 1086"/>
                <a:gd name="T98" fmla="*/ 20 w 1740"/>
                <a:gd name="T99" fmla="*/ 11 h 1086"/>
                <a:gd name="T100" fmla="*/ 19 w 1740"/>
                <a:gd name="T101" fmla="*/ 11 h 108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40"/>
                <a:gd name="T154" fmla="*/ 0 h 1086"/>
                <a:gd name="T155" fmla="*/ 1740 w 1740"/>
                <a:gd name="T156" fmla="*/ 1086 h 108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40" h="1086">
                  <a:moveTo>
                    <a:pt x="1540" y="873"/>
                  </a:moveTo>
                  <a:lnTo>
                    <a:pt x="1534" y="873"/>
                  </a:lnTo>
                  <a:lnTo>
                    <a:pt x="1527" y="873"/>
                  </a:lnTo>
                  <a:lnTo>
                    <a:pt x="1521" y="873"/>
                  </a:lnTo>
                  <a:lnTo>
                    <a:pt x="1515" y="873"/>
                  </a:lnTo>
                  <a:lnTo>
                    <a:pt x="1508" y="874"/>
                  </a:lnTo>
                  <a:lnTo>
                    <a:pt x="1502" y="875"/>
                  </a:lnTo>
                  <a:lnTo>
                    <a:pt x="1497" y="876"/>
                  </a:lnTo>
                  <a:lnTo>
                    <a:pt x="1491" y="877"/>
                  </a:lnTo>
                  <a:lnTo>
                    <a:pt x="1490" y="851"/>
                  </a:lnTo>
                  <a:lnTo>
                    <a:pt x="1486" y="826"/>
                  </a:lnTo>
                  <a:lnTo>
                    <a:pt x="1480" y="802"/>
                  </a:lnTo>
                  <a:lnTo>
                    <a:pt x="1473" y="778"/>
                  </a:lnTo>
                  <a:lnTo>
                    <a:pt x="1463" y="756"/>
                  </a:lnTo>
                  <a:lnTo>
                    <a:pt x="1452" y="734"/>
                  </a:lnTo>
                  <a:lnTo>
                    <a:pt x="1438" y="714"/>
                  </a:lnTo>
                  <a:lnTo>
                    <a:pt x="1423" y="695"/>
                  </a:lnTo>
                  <a:lnTo>
                    <a:pt x="1407" y="678"/>
                  </a:lnTo>
                  <a:lnTo>
                    <a:pt x="1389" y="662"/>
                  </a:lnTo>
                  <a:lnTo>
                    <a:pt x="1370" y="648"/>
                  </a:lnTo>
                  <a:lnTo>
                    <a:pt x="1349" y="637"/>
                  </a:lnTo>
                  <a:lnTo>
                    <a:pt x="1327" y="626"/>
                  </a:lnTo>
                  <a:lnTo>
                    <a:pt x="1305" y="619"/>
                  </a:lnTo>
                  <a:lnTo>
                    <a:pt x="1281" y="614"/>
                  </a:lnTo>
                  <a:lnTo>
                    <a:pt x="1256" y="611"/>
                  </a:lnTo>
                  <a:lnTo>
                    <a:pt x="1242" y="610"/>
                  </a:lnTo>
                  <a:lnTo>
                    <a:pt x="1227" y="611"/>
                  </a:lnTo>
                  <a:lnTo>
                    <a:pt x="1212" y="612"/>
                  </a:lnTo>
                  <a:lnTo>
                    <a:pt x="1198" y="614"/>
                  </a:lnTo>
                  <a:lnTo>
                    <a:pt x="1184" y="617"/>
                  </a:lnTo>
                  <a:lnTo>
                    <a:pt x="1169" y="620"/>
                  </a:lnTo>
                  <a:lnTo>
                    <a:pt x="1157" y="625"/>
                  </a:lnTo>
                  <a:lnTo>
                    <a:pt x="1143" y="631"/>
                  </a:lnTo>
                  <a:lnTo>
                    <a:pt x="1140" y="612"/>
                  </a:lnTo>
                  <a:lnTo>
                    <a:pt x="1135" y="594"/>
                  </a:lnTo>
                  <a:lnTo>
                    <a:pt x="1128" y="576"/>
                  </a:lnTo>
                  <a:lnTo>
                    <a:pt x="1121" y="559"/>
                  </a:lnTo>
                  <a:lnTo>
                    <a:pt x="1111" y="542"/>
                  </a:lnTo>
                  <a:lnTo>
                    <a:pt x="1101" y="528"/>
                  </a:lnTo>
                  <a:lnTo>
                    <a:pt x="1090" y="513"/>
                  </a:lnTo>
                  <a:lnTo>
                    <a:pt x="1078" y="500"/>
                  </a:lnTo>
                  <a:lnTo>
                    <a:pt x="1064" y="488"/>
                  </a:lnTo>
                  <a:lnTo>
                    <a:pt x="1051" y="477"/>
                  </a:lnTo>
                  <a:lnTo>
                    <a:pt x="1035" y="468"/>
                  </a:lnTo>
                  <a:lnTo>
                    <a:pt x="1019" y="459"/>
                  </a:lnTo>
                  <a:lnTo>
                    <a:pt x="1002" y="452"/>
                  </a:lnTo>
                  <a:lnTo>
                    <a:pt x="985" y="447"/>
                  </a:lnTo>
                  <a:lnTo>
                    <a:pt x="968" y="443"/>
                  </a:lnTo>
                  <a:lnTo>
                    <a:pt x="949" y="440"/>
                  </a:lnTo>
                  <a:lnTo>
                    <a:pt x="942" y="440"/>
                  </a:lnTo>
                  <a:lnTo>
                    <a:pt x="937" y="440"/>
                  </a:lnTo>
                  <a:lnTo>
                    <a:pt x="931" y="440"/>
                  </a:lnTo>
                  <a:lnTo>
                    <a:pt x="926" y="440"/>
                  </a:lnTo>
                  <a:lnTo>
                    <a:pt x="926" y="408"/>
                  </a:lnTo>
                  <a:lnTo>
                    <a:pt x="922" y="375"/>
                  </a:lnTo>
                  <a:lnTo>
                    <a:pt x="917" y="345"/>
                  </a:lnTo>
                  <a:lnTo>
                    <a:pt x="908" y="314"/>
                  </a:lnTo>
                  <a:lnTo>
                    <a:pt x="897" y="286"/>
                  </a:lnTo>
                  <a:lnTo>
                    <a:pt x="884" y="259"/>
                  </a:lnTo>
                  <a:lnTo>
                    <a:pt x="868" y="233"/>
                  </a:lnTo>
                  <a:lnTo>
                    <a:pt x="849" y="208"/>
                  </a:lnTo>
                  <a:lnTo>
                    <a:pt x="829" y="187"/>
                  </a:lnTo>
                  <a:lnTo>
                    <a:pt x="807" y="166"/>
                  </a:lnTo>
                  <a:lnTo>
                    <a:pt x="783" y="150"/>
                  </a:lnTo>
                  <a:lnTo>
                    <a:pt x="757" y="134"/>
                  </a:lnTo>
                  <a:lnTo>
                    <a:pt x="730" y="121"/>
                  </a:lnTo>
                  <a:lnTo>
                    <a:pt x="702" y="111"/>
                  </a:lnTo>
                  <a:lnTo>
                    <a:pt x="672" y="104"/>
                  </a:lnTo>
                  <a:lnTo>
                    <a:pt x="642" y="100"/>
                  </a:lnTo>
                  <a:lnTo>
                    <a:pt x="618" y="99"/>
                  </a:lnTo>
                  <a:lnTo>
                    <a:pt x="595" y="101"/>
                  </a:lnTo>
                  <a:lnTo>
                    <a:pt x="572" y="104"/>
                  </a:lnTo>
                  <a:lnTo>
                    <a:pt x="550" y="109"/>
                  </a:lnTo>
                  <a:lnTo>
                    <a:pt x="527" y="116"/>
                  </a:lnTo>
                  <a:lnTo>
                    <a:pt x="505" y="124"/>
                  </a:lnTo>
                  <a:lnTo>
                    <a:pt x="485" y="134"/>
                  </a:lnTo>
                  <a:lnTo>
                    <a:pt x="466" y="145"/>
                  </a:lnTo>
                  <a:lnTo>
                    <a:pt x="447" y="158"/>
                  </a:lnTo>
                  <a:lnTo>
                    <a:pt x="429" y="173"/>
                  </a:lnTo>
                  <a:lnTo>
                    <a:pt x="412" y="188"/>
                  </a:lnTo>
                  <a:lnTo>
                    <a:pt x="396" y="205"/>
                  </a:lnTo>
                  <a:lnTo>
                    <a:pt x="383" y="223"/>
                  </a:lnTo>
                  <a:lnTo>
                    <a:pt x="369" y="243"/>
                  </a:lnTo>
                  <a:lnTo>
                    <a:pt x="357" y="263"/>
                  </a:lnTo>
                  <a:lnTo>
                    <a:pt x="347" y="285"/>
                  </a:lnTo>
                  <a:lnTo>
                    <a:pt x="337" y="281"/>
                  </a:lnTo>
                  <a:lnTo>
                    <a:pt x="328" y="278"/>
                  </a:lnTo>
                  <a:lnTo>
                    <a:pt x="317" y="275"/>
                  </a:lnTo>
                  <a:lnTo>
                    <a:pt x="308" y="271"/>
                  </a:lnTo>
                  <a:lnTo>
                    <a:pt x="297" y="269"/>
                  </a:lnTo>
                  <a:lnTo>
                    <a:pt x="287" y="267"/>
                  </a:lnTo>
                  <a:lnTo>
                    <a:pt x="276" y="266"/>
                  </a:lnTo>
                  <a:lnTo>
                    <a:pt x="266" y="265"/>
                  </a:lnTo>
                  <a:lnTo>
                    <a:pt x="244" y="264"/>
                  </a:lnTo>
                  <a:lnTo>
                    <a:pt x="222" y="266"/>
                  </a:lnTo>
                  <a:lnTo>
                    <a:pt x="200" y="269"/>
                  </a:lnTo>
                  <a:lnTo>
                    <a:pt x="179" y="275"/>
                  </a:lnTo>
                  <a:lnTo>
                    <a:pt x="159" y="281"/>
                  </a:lnTo>
                  <a:lnTo>
                    <a:pt x="139" y="289"/>
                  </a:lnTo>
                  <a:lnTo>
                    <a:pt x="120" y="300"/>
                  </a:lnTo>
                  <a:lnTo>
                    <a:pt x="102" y="311"/>
                  </a:lnTo>
                  <a:lnTo>
                    <a:pt x="85" y="325"/>
                  </a:lnTo>
                  <a:lnTo>
                    <a:pt x="70" y="340"/>
                  </a:lnTo>
                  <a:lnTo>
                    <a:pt x="55" y="355"/>
                  </a:lnTo>
                  <a:lnTo>
                    <a:pt x="41" y="372"/>
                  </a:lnTo>
                  <a:lnTo>
                    <a:pt x="29" y="390"/>
                  </a:lnTo>
                  <a:lnTo>
                    <a:pt x="18" y="409"/>
                  </a:lnTo>
                  <a:lnTo>
                    <a:pt x="9" y="430"/>
                  </a:lnTo>
                  <a:lnTo>
                    <a:pt x="0" y="451"/>
                  </a:lnTo>
                  <a:lnTo>
                    <a:pt x="0" y="446"/>
                  </a:lnTo>
                  <a:lnTo>
                    <a:pt x="0" y="439"/>
                  </a:lnTo>
                  <a:lnTo>
                    <a:pt x="0" y="434"/>
                  </a:lnTo>
                  <a:lnTo>
                    <a:pt x="0" y="429"/>
                  </a:lnTo>
                  <a:lnTo>
                    <a:pt x="3" y="401"/>
                  </a:lnTo>
                  <a:lnTo>
                    <a:pt x="9" y="372"/>
                  </a:lnTo>
                  <a:lnTo>
                    <a:pt x="17" y="346"/>
                  </a:lnTo>
                  <a:lnTo>
                    <a:pt x="28" y="321"/>
                  </a:lnTo>
                  <a:lnTo>
                    <a:pt x="40" y="297"/>
                  </a:lnTo>
                  <a:lnTo>
                    <a:pt x="55" y="275"/>
                  </a:lnTo>
                  <a:lnTo>
                    <a:pt x="72" y="255"/>
                  </a:lnTo>
                  <a:lnTo>
                    <a:pt x="89" y="236"/>
                  </a:lnTo>
                  <a:lnTo>
                    <a:pt x="109" y="219"/>
                  </a:lnTo>
                  <a:lnTo>
                    <a:pt x="130" y="204"/>
                  </a:lnTo>
                  <a:lnTo>
                    <a:pt x="154" y="192"/>
                  </a:lnTo>
                  <a:lnTo>
                    <a:pt x="178" y="181"/>
                  </a:lnTo>
                  <a:lnTo>
                    <a:pt x="202" y="174"/>
                  </a:lnTo>
                  <a:lnTo>
                    <a:pt x="228" y="168"/>
                  </a:lnTo>
                  <a:lnTo>
                    <a:pt x="254" y="166"/>
                  </a:lnTo>
                  <a:lnTo>
                    <a:pt x="282" y="166"/>
                  </a:lnTo>
                  <a:lnTo>
                    <a:pt x="292" y="167"/>
                  </a:lnTo>
                  <a:lnTo>
                    <a:pt x="303" y="168"/>
                  </a:lnTo>
                  <a:lnTo>
                    <a:pt x="313" y="171"/>
                  </a:lnTo>
                  <a:lnTo>
                    <a:pt x="324" y="173"/>
                  </a:lnTo>
                  <a:lnTo>
                    <a:pt x="333" y="176"/>
                  </a:lnTo>
                  <a:lnTo>
                    <a:pt x="344" y="179"/>
                  </a:lnTo>
                  <a:lnTo>
                    <a:pt x="353" y="182"/>
                  </a:lnTo>
                  <a:lnTo>
                    <a:pt x="363" y="186"/>
                  </a:lnTo>
                  <a:lnTo>
                    <a:pt x="373" y="165"/>
                  </a:lnTo>
                  <a:lnTo>
                    <a:pt x="385" y="144"/>
                  </a:lnTo>
                  <a:lnTo>
                    <a:pt x="398" y="125"/>
                  </a:lnTo>
                  <a:lnTo>
                    <a:pt x="412" y="106"/>
                  </a:lnTo>
                  <a:lnTo>
                    <a:pt x="428" y="90"/>
                  </a:lnTo>
                  <a:lnTo>
                    <a:pt x="445" y="74"/>
                  </a:lnTo>
                  <a:lnTo>
                    <a:pt x="462" y="59"/>
                  </a:lnTo>
                  <a:lnTo>
                    <a:pt x="481" y="47"/>
                  </a:lnTo>
                  <a:lnTo>
                    <a:pt x="501" y="35"/>
                  </a:lnTo>
                  <a:lnTo>
                    <a:pt x="521" y="25"/>
                  </a:lnTo>
                  <a:lnTo>
                    <a:pt x="543" y="16"/>
                  </a:lnTo>
                  <a:lnTo>
                    <a:pt x="565" y="10"/>
                  </a:lnTo>
                  <a:lnTo>
                    <a:pt x="587" y="5"/>
                  </a:lnTo>
                  <a:lnTo>
                    <a:pt x="610" y="1"/>
                  </a:lnTo>
                  <a:lnTo>
                    <a:pt x="634" y="0"/>
                  </a:lnTo>
                  <a:lnTo>
                    <a:pt x="658" y="1"/>
                  </a:lnTo>
                  <a:lnTo>
                    <a:pt x="688" y="6"/>
                  </a:lnTo>
                  <a:lnTo>
                    <a:pt x="718" y="12"/>
                  </a:lnTo>
                  <a:lnTo>
                    <a:pt x="746" y="22"/>
                  </a:lnTo>
                  <a:lnTo>
                    <a:pt x="773" y="35"/>
                  </a:lnTo>
                  <a:lnTo>
                    <a:pt x="798" y="50"/>
                  </a:lnTo>
                  <a:lnTo>
                    <a:pt x="823" y="68"/>
                  </a:lnTo>
                  <a:lnTo>
                    <a:pt x="845" y="88"/>
                  </a:lnTo>
                  <a:lnTo>
                    <a:pt x="865" y="110"/>
                  </a:lnTo>
                  <a:lnTo>
                    <a:pt x="884" y="134"/>
                  </a:lnTo>
                  <a:lnTo>
                    <a:pt x="899" y="159"/>
                  </a:lnTo>
                  <a:lnTo>
                    <a:pt x="913" y="186"/>
                  </a:lnTo>
                  <a:lnTo>
                    <a:pt x="923" y="216"/>
                  </a:lnTo>
                  <a:lnTo>
                    <a:pt x="933" y="245"/>
                  </a:lnTo>
                  <a:lnTo>
                    <a:pt x="938" y="277"/>
                  </a:lnTo>
                  <a:lnTo>
                    <a:pt x="941" y="309"/>
                  </a:lnTo>
                  <a:lnTo>
                    <a:pt x="941" y="342"/>
                  </a:lnTo>
                  <a:lnTo>
                    <a:pt x="947" y="341"/>
                  </a:lnTo>
                  <a:lnTo>
                    <a:pt x="953" y="341"/>
                  </a:lnTo>
                  <a:lnTo>
                    <a:pt x="958" y="341"/>
                  </a:lnTo>
                  <a:lnTo>
                    <a:pt x="964" y="342"/>
                  </a:lnTo>
                  <a:lnTo>
                    <a:pt x="983" y="344"/>
                  </a:lnTo>
                  <a:lnTo>
                    <a:pt x="1001" y="348"/>
                  </a:lnTo>
                  <a:lnTo>
                    <a:pt x="1018" y="353"/>
                  </a:lnTo>
                  <a:lnTo>
                    <a:pt x="1035" y="361"/>
                  </a:lnTo>
                  <a:lnTo>
                    <a:pt x="1051" y="369"/>
                  </a:lnTo>
                  <a:lnTo>
                    <a:pt x="1066" y="379"/>
                  </a:lnTo>
                  <a:lnTo>
                    <a:pt x="1080" y="389"/>
                  </a:lnTo>
                  <a:lnTo>
                    <a:pt x="1094" y="402"/>
                  </a:lnTo>
                  <a:lnTo>
                    <a:pt x="1106" y="414"/>
                  </a:lnTo>
                  <a:lnTo>
                    <a:pt x="1117" y="429"/>
                  </a:lnTo>
                  <a:lnTo>
                    <a:pt x="1127" y="444"/>
                  </a:lnTo>
                  <a:lnTo>
                    <a:pt x="1137" y="460"/>
                  </a:lnTo>
                  <a:lnTo>
                    <a:pt x="1144" y="477"/>
                  </a:lnTo>
                  <a:lnTo>
                    <a:pt x="1150" y="495"/>
                  </a:lnTo>
                  <a:lnTo>
                    <a:pt x="1156" y="513"/>
                  </a:lnTo>
                  <a:lnTo>
                    <a:pt x="1159" y="532"/>
                  </a:lnTo>
                  <a:lnTo>
                    <a:pt x="1172" y="527"/>
                  </a:lnTo>
                  <a:lnTo>
                    <a:pt x="1185" y="521"/>
                  </a:lnTo>
                  <a:lnTo>
                    <a:pt x="1200" y="518"/>
                  </a:lnTo>
                  <a:lnTo>
                    <a:pt x="1213" y="515"/>
                  </a:lnTo>
                  <a:lnTo>
                    <a:pt x="1228" y="512"/>
                  </a:lnTo>
                  <a:lnTo>
                    <a:pt x="1243" y="511"/>
                  </a:lnTo>
                  <a:lnTo>
                    <a:pt x="1257" y="511"/>
                  </a:lnTo>
                  <a:lnTo>
                    <a:pt x="1272" y="511"/>
                  </a:lnTo>
                  <a:lnTo>
                    <a:pt x="1296" y="514"/>
                  </a:lnTo>
                  <a:lnTo>
                    <a:pt x="1320" y="519"/>
                  </a:lnTo>
                  <a:lnTo>
                    <a:pt x="1343" y="527"/>
                  </a:lnTo>
                  <a:lnTo>
                    <a:pt x="1365" y="537"/>
                  </a:lnTo>
                  <a:lnTo>
                    <a:pt x="1386" y="549"/>
                  </a:lnTo>
                  <a:lnTo>
                    <a:pt x="1404" y="562"/>
                  </a:lnTo>
                  <a:lnTo>
                    <a:pt x="1422" y="578"/>
                  </a:lnTo>
                  <a:lnTo>
                    <a:pt x="1439" y="595"/>
                  </a:lnTo>
                  <a:lnTo>
                    <a:pt x="1454" y="614"/>
                  </a:lnTo>
                  <a:lnTo>
                    <a:pt x="1468" y="635"/>
                  </a:lnTo>
                  <a:lnTo>
                    <a:pt x="1479" y="656"/>
                  </a:lnTo>
                  <a:lnTo>
                    <a:pt x="1489" y="678"/>
                  </a:lnTo>
                  <a:lnTo>
                    <a:pt x="1496" y="702"/>
                  </a:lnTo>
                  <a:lnTo>
                    <a:pt x="1502" y="726"/>
                  </a:lnTo>
                  <a:lnTo>
                    <a:pt x="1505" y="751"/>
                  </a:lnTo>
                  <a:lnTo>
                    <a:pt x="1506" y="778"/>
                  </a:lnTo>
                  <a:lnTo>
                    <a:pt x="1513" y="777"/>
                  </a:lnTo>
                  <a:lnTo>
                    <a:pt x="1518" y="776"/>
                  </a:lnTo>
                  <a:lnTo>
                    <a:pt x="1524" y="774"/>
                  </a:lnTo>
                  <a:lnTo>
                    <a:pt x="1531" y="774"/>
                  </a:lnTo>
                  <a:lnTo>
                    <a:pt x="1537" y="774"/>
                  </a:lnTo>
                  <a:lnTo>
                    <a:pt x="1543" y="774"/>
                  </a:lnTo>
                  <a:lnTo>
                    <a:pt x="1549" y="774"/>
                  </a:lnTo>
                  <a:lnTo>
                    <a:pt x="1556" y="774"/>
                  </a:lnTo>
                  <a:lnTo>
                    <a:pt x="1576" y="777"/>
                  </a:lnTo>
                  <a:lnTo>
                    <a:pt x="1596" y="782"/>
                  </a:lnTo>
                  <a:lnTo>
                    <a:pt x="1614" y="788"/>
                  </a:lnTo>
                  <a:lnTo>
                    <a:pt x="1631" y="798"/>
                  </a:lnTo>
                  <a:lnTo>
                    <a:pt x="1648" y="808"/>
                  </a:lnTo>
                  <a:lnTo>
                    <a:pt x="1664" y="821"/>
                  </a:lnTo>
                  <a:lnTo>
                    <a:pt x="1679" y="834"/>
                  </a:lnTo>
                  <a:lnTo>
                    <a:pt x="1691" y="850"/>
                  </a:lnTo>
                  <a:lnTo>
                    <a:pt x="1703" y="867"/>
                  </a:lnTo>
                  <a:lnTo>
                    <a:pt x="1713" y="885"/>
                  </a:lnTo>
                  <a:lnTo>
                    <a:pt x="1722" y="905"/>
                  </a:lnTo>
                  <a:lnTo>
                    <a:pt x="1729" y="925"/>
                  </a:lnTo>
                  <a:lnTo>
                    <a:pt x="1734" y="946"/>
                  </a:lnTo>
                  <a:lnTo>
                    <a:pt x="1738" y="968"/>
                  </a:lnTo>
                  <a:lnTo>
                    <a:pt x="1740" y="991"/>
                  </a:lnTo>
                  <a:lnTo>
                    <a:pt x="1740" y="1014"/>
                  </a:lnTo>
                  <a:lnTo>
                    <a:pt x="1737" y="1033"/>
                  </a:lnTo>
                  <a:lnTo>
                    <a:pt x="1734" y="1051"/>
                  </a:lnTo>
                  <a:lnTo>
                    <a:pt x="1729" y="1069"/>
                  </a:lnTo>
                  <a:lnTo>
                    <a:pt x="1724" y="1086"/>
                  </a:lnTo>
                  <a:lnTo>
                    <a:pt x="1722" y="1065"/>
                  </a:lnTo>
                  <a:lnTo>
                    <a:pt x="1719" y="1045"/>
                  </a:lnTo>
                  <a:lnTo>
                    <a:pt x="1714" y="1025"/>
                  </a:lnTo>
                  <a:lnTo>
                    <a:pt x="1707" y="1007"/>
                  </a:lnTo>
                  <a:lnTo>
                    <a:pt x="1700" y="988"/>
                  </a:lnTo>
                  <a:lnTo>
                    <a:pt x="1690" y="971"/>
                  </a:lnTo>
                  <a:lnTo>
                    <a:pt x="1680" y="955"/>
                  </a:lnTo>
                  <a:lnTo>
                    <a:pt x="1668" y="940"/>
                  </a:lnTo>
                  <a:lnTo>
                    <a:pt x="1656" y="927"/>
                  </a:lnTo>
                  <a:lnTo>
                    <a:pt x="1642" y="914"/>
                  </a:lnTo>
                  <a:lnTo>
                    <a:pt x="1626" y="903"/>
                  </a:lnTo>
                  <a:lnTo>
                    <a:pt x="1610" y="893"/>
                  </a:lnTo>
                  <a:lnTo>
                    <a:pt x="1594" y="886"/>
                  </a:lnTo>
                  <a:lnTo>
                    <a:pt x="1577" y="880"/>
                  </a:lnTo>
                  <a:lnTo>
                    <a:pt x="1559" y="875"/>
                  </a:lnTo>
                  <a:lnTo>
                    <a:pt x="1540" y="8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3" name="Freeform 125"/>
            <p:cNvSpPr>
              <a:spLocks/>
            </p:cNvSpPr>
            <p:nvPr/>
          </p:nvSpPr>
          <p:spPr bwMode="auto">
            <a:xfrm>
              <a:off x="1191" y="600"/>
              <a:ext cx="234" cy="259"/>
            </a:xfrm>
            <a:custGeom>
              <a:avLst/>
              <a:gdLst>
                <a:gd name="T0" fmla="*/ 0 w 702"/>
                <a:gd name="T1" fmla="*/ 0 h 779"/>
                <a:gd name="T2" fmla="*/ 8 w 702"/>
                <a:gd name="T3" fmla="*/ 10 h 779"/>
                <a:gd name="T4" fmla="*/ 9 w 702"/>
                <a:gd name="T5" fmla="*/ 9 h 779"/>
                <a:gd name="T6" fmla="*/ 0 w 702"/>
                <a:gd name="T7" fmla="*/ 0 h 779"/>
                <a:gd name="T8" fmla="*/ 0 60000 65536"/>
                <a:gd name="T9" fmla="*/ 0 60000 65536"/>
                <a:gd name="T10" fmla="*/ 0 60000 65536"/>
                <a:gd name="T11" fmla="*/ 0 60000 65536"/>
                <a:gd name="T12" fmla="*/ 0 w 702"/>
                <a:gd name="T13" fmla="*/ 0 h 779"/>
                <a:gd name="T14" fmla="*/ 702 w 702"/>
                <a:gd name="T15" fmla="*/ 779 h 779"/>
              </a:gdLst>
              <a:ahLst/>
              <a:cxnLst>
                <a:cxn ang="T8">
                  <a:pos x="T0" y="T1"/>
                </a:cxn>
                <a:cxn ang="T9">
                  <a:pos x="T2" y="T3"/>
                </a:cxn>
                <a:cxn ang="T10">
                  <a:pos x="T4" y="T5"/>
                </a:cxn>
                <a:cxn ang="T11">
                  <a:pos x="T6" y="T7"/>
                </a:cxn>
              </a:cxnLst>
              <a:rect l="T12" t="T13" r="T14" b="T15"/>
              <a:pathLst>
                <a:path w="702" h="779">
                  <a:moveTo>
                    <a:pt x="0" y="0"/>
                  </a:moveTo>
                  <a:lnTo>
                    <a:pt x="650" y="779"/>
                  </a:lnTo>
                  <a:lnTo>
                    <a:pt x="702" y="77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4" name="Freeform 126"/>
            <p:cNvSpPr>
              <a:spLocks/>
            </p:cNvSpPr>
            <p:nvPr/>
          </p:nvSpPr>
          <p:spPr bwMode="auto">
            <a:xfrm>
              <a:off x="1292" y="519"/>
              <a:ext cx="155" cy="171"/>
            </a:xfrm>
            <a:custGeom>
              <a:avLst/>
              <a:gdLst>
                <a:gd name="T0" fmla="*/ 0 w 464"/>
                <a:gd name="T1" fmla="*/ 0 h 512"/>
                <a:gd name="T2" fmla="*/ 5 w 464"/>
                <a:gd name="T3" fmla="*/ 6 h 512"/>
                <a:gd name="T4" fmla="*/ 6 w 464"/>
                <a:gd name="T5" fmla="*/ 6 h 512"/>
                <a:gd name="T6" fmla="*/ 0 w 464"/>
                <a:gd name="T7" fmla="*/ 0 h 512"/>
                <a:gd name="T8" fmla="*/ 0 60000 65536"/>
                <a:gd name="T9" fmla="*/ 0 60000 65536"/>
                <a:gd name="T10" fmla="*/ 0 60000 65536"/>
                <a:gd name="T11" fmla="*/ 0 60000 65536"/>
                <a:gd name="T12" fmla="*/ 0 w 464"/>
                <a:gd name="T13" fmla="*/ 0 h 512"/>
                <a:gd name="T14" fmla="*/ 464 w 464"/>
                <a:gd name="T15" fmla="*/ 512 h 512"/>
              </a:gdLst>
              <a:ahLst/>
              <a:cxnLst>
                <a:cxn ang="T8">
                  <a:pos x="T0" y="T1"/>
                </a:cxn>
                <a:cxn ang="T9">
                  <a:pos x="T2" y="T3"/>
                </a:cxn>
                <a:cxn ang="T10">
                  <a:pos x="T4" y="T5"/>
                </a:cxn>
                <a:cxn ang="T11">
                  <a:pos x="T6" y="T7"/>
                </a:cxn>
              </a:cxnLst>
              <a:rect l="T12" t="T13" r="T14" b="T15"/>
              <a:pathLst>
                <a:path w="464" h="512">
                  <a:moveTo>
                    <a:pt x="0" y="0"/>
                  </a:moveTo>
                  <a:lnTo>
                    <a:pt x="411" y="512"/>
                  </a:lnTo>
                  <a:lnTo>
                    <a:pt x="464" y="50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5" name="Freeform 127"/>
            <p:cNvSpPr>
              <a:spLocks/>
            </p:cNvSpPr>
            <p:nvPr/>
          </p:nvSpPr>
          <p:spPr bwMode="auto">
            <a:xfrm>
              <a:off x="1325" y="624"/>
              <a:ext cx="154" cy="170"/>
            </a:xfrm>
            <a:custGeom>
              <a:avLst/>
              <a:gdLst>
                <a:gd name="T0" fmla="*/ 0 w 463"/>
                <a:gd name="T1" fmla="*/ 0 h 511"/>
                <a:gd name="T2" fmla="*/ 5 w 463"/>
                <a:gd name="T3" fmla="*/ 6 h 511"/>
                <a:gd name="T4" fmla="*/ 6 w 463"/>
                <a:gd name="T5" fmla="*/ 6 h 511"/>
                <a:gd name="T6" fmla="*/ 0 w 463"/>
                <a:gd name="T7" fmla="*/ 0 h 511"/>
                <a:gd name="T8" fmla="*/ 0 60000 65536"/>
                <a:gd name="T9" fmla="*/ 0 60000 65536"/>
                <a:gd name="T10" fmla="*/ 0 60000 65536"/>
                <a:gd name="T11" fmla="*/ 0 60000 65536"/>
                <a:gd name="T12" fmla="*/ 0 w 463"/>
                <a:gd name="T13" fmla="*/ 0 h 511"/>
                <a:gd name="T14" fmla="*/ 463 w 463"/>
                <a:gd name="T15" fmla="*/ 511 h 511"/>
              </a:gdLst>
              <a:ahLst/>
              <a:cxnLst>
                <a:cxn ang="T8">
                  <a:pos x="T0" y="T1"/>
                </a:cxn>
                <a:cxn ang="T9">
                  <a:pos x="T2" y="T3"/>
                </a:cxn>
                <a:cxn ang="T10">
                  <a:pos x="T4" y="T5"/>
                </a:cxn>
                <a:cxn ang="T11">
                  <a:pos x="T6" y="T7"/>
                </a:cxn>
              </a:cxnLst>
              <a:rect l="T12" t="T13" r="T14" b="T15"/>
              <a:pathLst>
                <a:path w="463" h="511">
                  <a:moveTo>
                    <a:pt x="0" y="0"/>
                  </a:moveTo>
                  <a:lnTo>
                    <a:pt x="409" y="511"/>
                  </a:lnTo>
                  <a:lnTo>
                    <a:pt x="463" y="50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6" name="Freeform 128"/>
            <p:cNvSpPr>
              <a:spLocks/>
            </p:cNvSpPr>
            <p:nvPr/>
          </p:nvSpPr>
          <p:spPr bwMode="auto">
            <a:xfrm>
              <a:off x="1346" y="713"/>
              <a:ext cx="155" cy="170"/>
            </a:xfrm>
            <a:custGeom>
              <a:avLst/>
              <a:gdLst>
                <a:gd name="T0" fmla="*/ 0 w 463"/>
                <a:gd name="T1" fmla="*/ 0 h 512"/>
                <a:gd name="T2" fmla="*/ 5 w 463"/>
                <a:gd name="T3" fmla="*/ 6 h 512"/>
                <a:gd name="T4" fmla="*/ 6 w 463"/>
                <a:gd name="T5" fmla="*/ 6 h 512"/>
                <a:gd name="T6" fmla="*/ 0 w 463"/>
                <a:gd name="T7" fmla="*/ 0 h 512"/>
                <a:gd name="T8" fmla="*/ 0 60000 65536"/>
                <a:gd name="T9" fmla="*/ 0 60000 65536"/>
                <a:gd name="T10" fmla="*/ 0 60000 65536"/>
                <a:gd name="T11" fmla="*/ 0 60000 65536"/>
                <a:gd name="T12" fmla="*/ 0 w 463"/>
                <a:gd name="T13" fmla="*/ 0 h 512"/>
                <a:gd name="T14" fmla="*/ 463 w 463"/>
                <a:gd name="T15" fmla="*/ 512 h 512"/>
              </a:gdLst>
              <a:ahLst/>
              <a:cxnLst>
                <a:cxn ang="T8">
                  <a:pos x="T0" y="T1"/>
                </a:cxn>
                <a:cxn ang="T9">
                  <a:pos x="T2" y="T3"/>
                </a:cxn>
                <a:cxn ang="T10">
                  <a:pos x="T4" y="T5"/>
                </a:cxn>
                <a:cxn ang="T11">
                  <a:pos x="T6" y="T7"/>
                </a:cxn>
              </a:cxnLst>
              <a:rect l="T12" t="T13" r="T14" b="T15"/>
              <a:pathLst>
                <a:path w="463" h="512">
                  <a:moveTo>
                    <a:pt x="0" y="0"/>
                  </a:moveTo>
                  <a:lnTo>
                    <a:pt x="411" y="512"/>
                  </a:lnTo>
                  <a:lnTo>
                    <a:pt x="463" y="50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7" name="Freeform 129"/>
            <p:cNvSpPr>
              <a:spLocks/>
            </p:cNvSpPr>
            <p:nvPr/>
          </p:nvSpPr>
          <p:spPr bwMode="auto">
            <a:xfrm>
              <a:off x="1429" y="598"/>
              <a:ext cx="154" cy="171"/>
            </a:xfrm>
            <a:custGeom>
              <a:avLst/>
              <a:gdLst>
                <a:gd name="T0" fmla="*/ 0 w 464"/>
                <a:gd name="T1" fmla="*/ 0 h 511"/>
                <a:gd name="T2" fmla="*/ 5 w 464"/>
                <a:gd name="T3" fmla="*/ 6 h 511"/>
                <a:gd name="T4" fmla="*/ 6 w 464"/>
                <a:gd name="T5" fmla="*/ 6 h 511"/>
                <a:gd name="T6" fmla="*/ 0 w 464"/>
                <a:gd name="T7" fmla="*/ 0 h 511"/>
                <a:gd name="T8" fmla="*/ 0 60000 65536"/>
                <a:gd name="T9" fmla="*/ 0 60000 65536"/>
                <a:gd name="T10" fmla="*/ 0 60000 65536"/>
                <a:gd name="T11" fmla="*/ 0 60000 65536"/>
                <a:gd name="T12" fmla="*/ 0 w 464"/>
                <a:gd name="T13" fmla="*/ 0 h 511"/>
                <a:gd name="T14" fmla="*/ 464 w 464"/>
                <a:gd name="T15" fmla="*/ 511 h 511"/>
              </a:gdLst>
              <a:ahLst/>
              <a:cxnLst>
                <a:cxn ang="T8">
                  <a:pos x="T0" y="T1"/>
                </a:cxn>
                <a:cxn ang="T9">
                  <a:pos x="T2" y="T3"/>
                </a:cxn>
                <a:cxn ang="T10">
                  <a:pos x="T4" y="T5"/>
                </a:cxn>
                <a:cxn ang="T11">
                  <a:pos x="T6" y="T7"/>
                </a:cxn>
              </a:cxnLst>
              <a:rect l="T12" t="T13" r="T14" b="T15"/>
              <a:pathLst>
                <a:path w="464" h="511">
                  <a:moveTo>
                    <a:pt x="0" y="0"/>
                  </a:moveTo>
                  <a:lnTo>
                    <a:pt x="410" y="511"/>
                  </a:lnTo>
                  <a:lnTo>
                    <a:pt x="464" y="50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8" name="Freeform 130"/>
            <p:cNvSpPr>
              <a:spLocks/>
            </p:cNvSpPr>
            <p:nvPr/>
          </p:nvSpPr>
          <p:spPr bwMode="auto">
            <a:xfrm>
              <a:off x="1466" y="707"/>
              <a:ext cx="120" cy="124"/>
            </a:xfrm>
            <a:custGeom>
              <a:avLst/>
              <a:gdLst>
                <a:gd name="T0" fmla="*/ 0 w 359"/>
                <a:gd name="T1" fmla="*/ 0 h 373"/>
                <a:gd name="T2" fmla="*/ 4 w 359"/>
                <a:gd name="T3" fmla="*/ 5 h 373"/>
                <a:gd name="T4" fmla="*/ 4 w 359"/>
                <a:gd name="T5" fmla="*/ 5 h 373"/>
                <a:gd name="T6" fmla="*/ 0 w 359"/>
                <a:gd name="T7" fmla="*/ 0 h 373"/>
                <a:gd name="T8" fmla="*/ 0 60000 65536"/>
                <a:gd name="T9" fmla="*/ 0 60000 65536"/>
                <a:gd name="T10" fmla="*/ 0 60000 65536"/>
                <a:gd name="T11" fmla="*/ 0 60000 65536"/>
                <a:gd name="T12" fmla="*/ 0 w 359"/>
                <a:gd name="T13" fmla="*/ 0 h 373"/>
                <a:gd name="T14" fmla="*/ 359 w 359"/>
                <a:gd name="T15" fmla="*/ 373 h 373"/>
              </a:gdLst>
              <a:ahLst/>
              <a:cxnLst>
                <a:cxn ang="T8">
                  <a:pos x="T0" y="T1"/>
                </a:cxn>
                <a:cxn ang="T9">
                  <a:pos x="T2" y="T3"/>
                </a:cxn>
                <a:cxn ang="T10">
                  <a:pos x="T4" y="T5"/>
                </a:cxn>
                <a:cxn ang="T11">
                  <a:pos x="T6" y="T7"/>
                </a:cxn>
              </a:cxnLst>
              <a:rect l="T12" t="T13" r="T14" b="T15"/>
              <a:pathLst>
                <a:path w="359" h="373">
                  <a:moveTo>
                    <a:pt x="0" y="0"/>
                  </a:moveTo>
                  <a:lnTo>
                    <a:pt x="306" y="373"/>
                  </a:lnTo>
                  <a:lnTo>
                    <a:pt x="359" y="36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49" name="Freeform 131"/>
            <p:cNvSpPr>
              <a:spLocks/>
            </p:cNvSpPr>
            <p:nvPr/>
          </p:nvSpPr>
          <p:spPr bwMode="auto">
            <a:xfrm>
              <a:off x="1492" y="789"/>
              <a:ext cx="120" cy="124"/>
            </a:xfrm>
            <a:custGeom>
              <a:avLst/>
              <a:gdLst>
                <a:gd name="T0" fmla="*/ 0 w 359"/>
                <a:gd name="T1" fmla="*/ 0 h 372"/>
                <a:gd name="T2" fmla="*/ 4 w 359"/>
                <a:gd name="T3" fmla="*/ 5 h 372"/>
                <a:gd name="T4" fmla="*/ 4 w 359"/>
                <a:gd name="T5" fmla="*/ 5 h 372"/>
                <a:gd name="T6" fmla="*/ 0 w 359"/>
                <a:gd name="T7" fmla="*/ 0 h 372"/>
                <a:gd name="T8" fmla="*/ 0 60000 65536"/>
                <a:gd name="T9" fmla="*/ 0 60000 65536"/>
                <a:gd name="T10" fmla="*/ 0 60000 65536"/>
                <a:gd name="T11" fmla="*/ 0 60000 65536"/>
                <a:gd name="T12" fmla="*/ 0 w 359"/>
                <a:gd name="T13" fmla="*/ 0 h 372"/>
                <a:gd name="T14" fmla="*/ 359 w 359"/>
                <a:gd name="T15" fmla="*/ 372 h 372"/>
              </a:gdLst>
              <a:ahLst/>
              <a:cxnLst>
                <a:cxn ang="T8">
                  <a:pos x="T0" y="T1"/>
                </a:cxn>
                <a:cxn ang="T9">
                  <a:pos x="T2" y="T3"/>
                </a:cxn>
                <a:cxn ang="T10">
                  <a:pos x="T4" y="T5"/>
                </a:cxn>
                <a:cxn ang="T11">
                  <a:pos x="T6" y="T7"/>
                </a:cxn>
              </a:cxnLst>
              <a:rect l="T12" t="T13" r="T14" b="T15"/>
              <a:pathLst>
                <a:path w="359" h="372">
                  <a:moveTo>
                    <a:pt x="0" y="0"/>
                  </a:moveTo>
                  <a:lnTo>
                    <a:pt x="307" y="372"/>
                  </a:lnTo>
                  <a:lnTo>
                    <a:pt x="359" y="36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50" name="Freeform 132"/>
            <p:cNvSpPr>
              <a:spLocks/>
            </p:cNvSpPr>
            <p:nvPr/>
          </p:nvSpPr>
          <p:spPr bwMode="auto">
            <a:xfrm>
              <a:off x="1131" y="602"/>
              <a:ext cx="120" cy="125"/>
            </a:xfrm>
            <a:custGeom>
              <a:avLst/>
              <a:gdLst>
                <a:gd name="T0" fmla="*/ 0 w 359"/>
                <a:gd name="T1" fmla="*/ 0 h 373"/>
                <a:gd name="T2" fmla="*/ 4 w 359"/>
                <a:gd name="T3" fmla="*/ 5 h 373"/>
                <a:gd name="T4" fmla="*/ 4 w 359"/>
                <a:gd name="T5" fmla="*/ 5 h 373"/>
                <a:gd name="T6" fmla="*/ 0 w 359"/>
                <a:gd name="T7" fmla="*/ 0 h 373"/>
                <a:gd name="T8" fmla="*/ 0 60000 65536"/>
                <a:gd name="T9" fmla="*/ 0 60000 65536"/>
                <a:gd name="T10" fmla="*/ 0 60000 65536"/>
                <a:gd name="T11" fmla="*/ 0 60000 65536"/>
                <a:gd name="T12" fmla="*/ 0 w 359"/>
                <a:gd name="T13" fmla="*/ 0 h 373"/>
                <a:gd name="T14" fmla="*/ 359 w 359"/>
                <a:gd name="T15" fmla="*/ 373 h 373"/>
              </a:gdLst>
              <a:ahLst/>
              <a:cxnLst>
                <a:cxn ang="T8">
                  <a:pos x="T0" y="T1"/>
                </a:cxn>
                <a:cxn ang="T9">
                  <a:pos x="T2" y="T3"/>
                </a:cxn>
                <a:cxn ang="T10">
                  <a:pos x="T4" y="T5"/>
                </a:cxn>
                <a:cxn ang="T11">
                  <a:pos x="T6" y="T7"/>
                </a:cxn>
              </a:cxnLst>
              <a:rect l="T12" t="T13" r="T14" b="T15"/>
              <a:pathLst>
                <a:path w="359" h="373">
                  <a:moveTo>
                    <a:pt x="0" y="0"/>
                  </a:moveTo>
                  <a:lnTo>
                    <a:pt x="307" y="373"/>
                  </a:lnTo>
                  <a:lnTo>
                    <a:pt x="359" y="36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51" name="Freeform 133"/>
            <p:cNvSpPr>
              <a:spLocks/>
            </p:cNvSpPr>
            <p:nvPr/>
          </p:nvSpPr>
          <p:spPr bwMode="auto">
            <a:xfrm>
              <a:off x="1538" y="595"/>
              <a:ext cx="120" cy="124"/>
            </a:xfrm>
            <a:custGeom>
              <a:avLst/>
              <a:gdLst>
                <a:gd name="T0" fmla="*/ 0 w 360"/>
                <a:gd name="T1" fmla="*/ 0 h 373"/>
                <a:gd name="T2" fmla="*/ 4 w 360"/>
                <a:gd name="T3" fmla="*/ 5 h 373"/>
                <a:gd name="T4" fmla="*/ 4 w 360"/>
                <a:gd name="T5" fmla="*/ 5 h 373"/>
                <a:gd name="T6" fmla="*/ 0 w 360"/>
                <a:gd name="T7" fmla="*/ 0 h 373"/>
                <a:gd name="T8" fmla="*/ 0 60000 65536"/>
                <a:gd name="T9" fmla="*/ 0 60000 65536"/>
                <a:gd name="T10" fmla="*/ 0 60000 65536"/>
                <a:gd name="T11" fmla="*/ 0 60000 65536"/>
                <a:gd name="T12" fmla="*/ 0 w 360"/>
                <a:gd name="T13" fmla="*/ 0 h 373"/>
                <a:gd name="T14" fmla="*/ 360 w 360"/>
                <a:gd name="T15" fmla="*/ 373 h 373"/>
              </a:gdLst>
              <a:ahLst/>
              <a:cxnLst>
                <a:cxn ang="T8">
                  <a:pos x="T0" y="T1"/>
                </a:cxn>
                <a:cxn ang="T9">
                  <a:pos x="T2" y="T3"/>
                </a:cxn>
                <a:cxn ang="T10">
                  <a:pos x="T4" y="T5"/>
                </a:cxn>
                <a:cxn ang="T11">
                  <a:pos x="T6" y="T7"/>
                </a:cxn>
              </a:cxnLst>
              <a:rect l="T12" t="T13" r="T14" b="T15"/>
              <a:pathLst>
                <a:path w="360" h="373">
                  <a:moveTo>
                    <a:pt x="0" y="0"/>
                  </a:moveTo>
                  <a:lnTo>
                    <a:pt x="307" y="373"/>
                  </a:lnTo>
                  <a:lnTo>
                    <a:pt x="360" y="36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sp>
          <p:nvSpPr>
            <p:cNvPr id="42052" name="Freeform 134"/>
            <p:cNvSpPr>
              <a:spLocks/>
            </p:cNvSpPr>
            <p:nvPr/>
          </p:nvSpPr>
          <p:spPr bwMode="auto">
            <a:xfrm>
              <a:off x="1544" y="665"/>
              <a:ext cx="120" cy="124"/>
            </a:xfrm>
            <a:custGeom>
              <a:avLst/>
              <a:gdLst>
                <a:gd name="T0" fmla="*/ 0 w 360"/>
                <a:gd name="T1" fmla="*/ 0 h 373"/>
                <a:gd name="T2" fmla="*/ 4 w 360"/>
                <a:gd name="T3" fmla="*/ 5 h 373"/>
                <a:gd name="T4" fmla="*/ 4 w 360"/>
                <a:gd name="T5" fmla="*/ 5 h 373"/>
                <a:gd name="T6" fmla="*/ 0 w 360"/>
                <a:gd name="T7" fmla="*/ 0 h 373"/>
                <a:gd name="T8" fmla="*/ 0 60000 65536"/>
                <a:gd name="T9" fmla="*/ 0 60000 65536"/>
                <a:gd name="T10" fmla="*/ 0 60000 65536"/>
                <a:gd name="T11" fmla="*/ 0 60000 65536"/>
                <a:gd name="T12" fmla="*/ 0 w 360"/>
                <a:gd name="T13" fmla="*/ 0 h 373"/>
                <a:gd name="T14" fmla="*/ 360 w 360"/>
                <a:gd name="T15" fmla="*/ 373 h 373"/>
              </a:gdLst>
              <a:ahLst/>
              <a:cxnLst>
                <a:cxn ang="T8">
                  <a:pos x="T0" y="T1"/>
                </a:cxn>
                <a:cxn ang="T9">
                  <a:pos x="T2" y="T3"/>
                </a:cxn>
                <a:cxn ang="T10">
                  <a:pos x="T4" y="T5"/>
                </a:cxn>
                <a:cxn ang="T11">
                  <a:pos x="T6" y="T7"/>
                </a:cxn>
              </a:cxnLst>
              <a:rect l="T12" t="T13" r="T14" b="T15"/>
              <a:pathLst>
                <a:path w="360" h="373">
                  <a:moveTo>
                    <a:pt x="0" y="0"/>
                  </a:moveTo>
                  <a:lnTo>
                    <a:pt x="307" y="373"/>
                  </a:lnTo>
                  <a:lnTo>
                    <a:pt x="360" y="36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C00000"/>
                </a:solidFill>
                <a:latin typeface="Arial Black" panose="020B0A04020102020204" pitchFamily="34" charset="0"/>
              </a:endParaRPr>
            </a:p>
          </p:txBody>
        </p:sp>
      </p:grpSp>
      <p:sp>
        <p:nvSpPr>
          <p:cNvPr id="41993" name="Rectangle 135"/>
          <p:cNvSpPr>
            <a:spLocks noChangeArrowheads="1"/>
          </p:cNvSpPr>
          <p:nvPr/>
        </p:nvSpPr>
        <p:spPr bwMode="auto">
          <a:xfrm>
            <a:off x="3554413" y="4108450"/>
            <a:ext cx="134937" cy="2555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41994" name="Rectangle 138"/>
          <p:cNvSpPr>
            <a:spLocks noChangeArrowheads="1"/>
          </p:cNvSpPr>
          <p:nvPr/>
        </p:nvSpPr>
        <p:spPr bwMode="auto">
          <a:xfrm>
            <a:off x="3756025" y="4108450"/>
            <a:ext cx="134938" cy="2555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41995" name="Rectangle 139"/>
          <p:cNvSpPr>
            <a:spLocks noChangeArrowheads="1"/>
          </p:cNvSpPr>
          <p:nvPr/>
        </p:nvSpPr>
        <p:spPr bwMode="auto">
          <a:xfrm>
            <a:off x="3957638" y="4108450"/>
            <a:ext cx="134937" cy="2555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41996" name="Rectangle 140"/>
          <p:cNvSpPr>
            <a:spLocks noChangeArrowheads="1"/>
          </p:cNvSpPr>
          <p:nvPr/>
        </p:nvSpPr>
        <p:spPr bwMode="auto">
          <a:xfrm>
            <a:off x="4160838" y="4108450"/>
            <a:ext cx="134937" cy="2555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124045" name="Rectangle 141"/>
          <p:cNvSpPr>
            <a:spLocks noChangeArrowheads="1"/>
          </p:cNvSpPr>
          <p:nvPr/>
        </p:nvSpPr>
        <p:spPr bwMode="auto">
          <a:xfrm>
            <a:off x="3563938" y="4110038"/>
            <a:ext cx="134937" cy="255587"/>
          </a:xfrm>
          <a:prstGeom prst="rect">
            <a:avLst/>
          </a:prstGeom>
          <a:solidFill>
            <a:srgbClr val="A0D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124046" name="Rectangle 142"/>
          <p:cNvSpPr>
            <a:spLocks noChangeArrowheads="1"/>
          </p:cNvSpPr>
          <p:nvPr/>
        </p:nvSpPr>
        <p:spPr bwMode="auto">
          <a:xfrm>
            <a:off x="3756025" y="4110038"/>
            <a:ext cx="134938" cy="255587"/>
          </a:xfrm>
          <a:prstGeom prst="rect">
            <a:avLst/>
          </a:prstGeom>
          <a:solidFill>
            <a:srgbClr val="A0D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124047" name="Rectangle 143"/>
          <p:cNvSpPr>
            <a:spLocks noChangeArrowheads="1"/>
          </p:cNvSpPr>
          <p:nvPr/>
        </p:nvSpPr>
        <p:spPr bwMode="auto">
          <a:xfrm>
            <a:off x="3959225" y="4110038"/>
            <a:ext cx="134938" cy="255587"/>
          </a:xfrm>
          <a:prstGeom prst="rect">
            <a:avLst/>
          </a:prstGeom>
          <a:solidFill>
            <a:srgbClr val="A0D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124048" name="Rectangle 144"/>
          <p:cNvSpPr>
            <a:spLocks noChangeArrowheads="1"/>
          </p:cNvSpPr>
          <p:nvPr/>
        </p:nvSpPr>
        <p:spPr bwMode="auto">
          <a:xfrm>
            <a:off x="4160838" y="4110038"/>
            <a:ext cx="134937" cy="255587"/>
          </a:xfrm>
          <a:prstGeom prst="rect">
            <a:avLst/>
          </a:prstGeom>
          <a:solidFill>
            <a:srgbClr val="A0D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grpSp>
        <p:nvGrpSpPr>
          <p:cNvPr id="4" name="Group 154"/>
          <p:cNvGrpSpPr>
            <a:grpSpLocks/>
          </p:cNvGrpSpPr>
          <p:nvPr/>
        </p:nvGrpSpPr>
        <p:grpSpPr bwMode="auto">
          <a:xfrm>
            <a:off x="4143375" y="4492625"/>
            <a:ext cx="2949575" cy="1673225"/>
            <a:chOff x="1961" y="2614"/>
            <a:chExt cx="1984" cy="1187"/>
          </a:xfrm>
        </p:grpSpPr>
        <p:sp>
          <p:nvSpPr>
            <p:cNvPr id="42022" name="AutoShape 147"/>
            <p:cNvSpPr>
              <a:spLocks noChangeArrowheads="1"/>
            </p:cNvSpPr>
            <p:nvPr/>
          </p:nvSpPr>
          <p:spPr bwMode="auto">
            <a:xfrm rot="-800484">
              <a:off x="2064" y="2886"/>
              <a:ext cx="1179" cy="181"/>
            </a:xfrm>
            <a:prstGeom prst="wave">
              <a:avLst>
                <a:gd name="adj1" fmla="val 20644"/>
                <a:gd name="adj2" fmla="val 0"/>
              </a:avLst>
            </a:prstGeom>
            <a:solidFill>
              <a:srgbClr val="A0D1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42023" name="AutoShape 148"/>
            <p:cNvSpPr>
              <a:spLocks noChangeArrowheads="1"/>
            </p:cNvSpPr>
            <p:nvPr/>
          </p:nvSpPr>
          <p:spPr bwMode="auto">
            <a:xfrm rot="1077226">
              <a:off x="1961" y="3411"/>
              <a:ext cx="1361" cy="227"/>
            </a:xfrm>
            <a:prstGeom prst="wave">
              <a:avLst>
                <a:gd name="adj1" fmla="val 20644"/>
                <a:gd name="adj2" fmla="val 0"/>
              </a:avLst>
            </a:prstGeom>
            <a:solidFill>
              <a:srgbClr val="A0D1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C00000"/>
                </a:solidFill>
                <a:latin typeface="Arial Black" panose="020B0A04020102020204" pitchFamily="34" charset="0"/>
              </a:endParaRPr>
            </a:p>
          </p:txBody>
        </p:sp>
        <p:sp>
          <p:nvSpPr>
            <p:cNvPr id="42024" name="Line 149"/>
            <p:cNvSpPr>
              <a:spLocks noChangeShapeType="1"/>
            </p:cNvSpPr>
            <p:nvPr/>
          </p:nvSpPr>
          <p:spPr bwMode="auto">
            <a:xfrm flipV="1">
              <a:off x="3107" y="2750"/>
              <a:ext cx="318"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C00000"/>
                </a:solidFill>
                <a:latin typeface="Arial Black" panose="020B0A04020102020204" pitchFamily="34" charset="0"/>
              </a:endParaRPr>
            </a:p>
          </p:txBody>
        </p:sp>
        <p:sp>
          <p:nvSpPr>
            <p:cNvPr id="42025" name="Line 150"/>
            <p:cNvSpPr>
              <a:spLocks noChangeShapeType="1"/>
            </p:cNvSpPr>
            <p:nvPr/>
          </p:nvSpPr>
          <p:spPr bwMode="auto">
            <a:xfrm>
              <a:off x="3152" y="3702"/>
              <a:ext cx="272"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C00000"/>
                </a:solidFill>
                <a:latin typeface="Arial Black" panose="020B0A04020102020204" pitchFamily="34" charset="0"/>
              </a:endParaRPr>
            </a:p>
          </p:txBody>
        </p:sp>
        <p:sp>
          <p:nvSpPr>
            <p:cNvPr id="42026" name="WordArt 151"/>
            <p:cNvSpPr>
              <a:spLocks noChangeArrowheads="1" noChangeShapeType="1" noTextEdit="1"/>
            </p:cNvSpPr>
            <p:nvPr/>
          </p:nvSpPr>
          <p:spPr bwMode="auto">
            <a:xfrm rot="-1198987">
              <a:off x="3424" y="2614"/>
              <a:ext cx="499" cy="7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C00000"/>
                  </a:solidFill>
                  <a:latin typeface="Arial Black" panose="020B0A04020102020204" pitchFamily="34" charset="0"/>
                  <a:ea typeface="Tahoma"/>
                  <a:cs typeface="Tahoma"/>
                </a:rPr>
                <a:t>PARTNER STATES</a:t>
              </a:r>
            </a:p>
          </p:txBody>
        </p:sp>
        <p:sp>
          <p:nvSpPr>
            <p:cNvPr id="42027" name="WordArt 152"/>
            <p:cNvSpPr>
              <a:spLocks noChangeArrowheads="1" noChangeShapeType="1" noTextEdit="1"/>
            </p:cNvSpPr>
            <p:nvPr/>
          </p:nvSpPr>
          <p:spPr bwMode="auto">
            <a:xfrm rot="241657">
              <a:off x="3446" y="3728"/>
              <a:ext cx="499" cy="7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C00000"/>
                  </a:solidFill>
                  <a:latin typeface="Arial Black" panose="020B0A04020102020204" pitchFamily="34" charset="0"/>
                  <a:ea typeface="Tahoma"/>
                  <a:cs typeface="Tahoma"/>
                </a:rPr>
                <a:t>PARTNER STATES</a:t>
              </a:r>
            </a:p>
          </p:txBody>
        </p:sp>
      </p:grpSp>
      <p:sp>
        <p:nvSpPr>
          <p:cNvPr id="42002" name="Rectangle 145"/>
          <p:cNvSpPr>
            <a:spLocks noChangeArrowheads="1"/>
          </p:cNvSpPr>
          <p:nvPr/>
        </p:nvSpPr>
        <p:spPr bwMode="auto">
          <a:xfrm>
            <a:off x="2820988" y="4352925"/>
            <a:ext cx="539750" cy="3841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C00000"/>
              </a:solidFill>
              <a:latin typeface="Arial Black" panose="020B0A04020102020204" pitchFamily="34" charset="0"/>
            </a:endParaRPr>
          </a:p>
        </p:txBody>
      </p:sp>
      <p:grpSp>
        <p:nvGrpSpPr>
          <p:cNvPr id="5" name="Group 166"/>
          <p:cNvGrpSpPr>
            <a:grpSpLocks/>
          </p:cNvGrpSpPr>
          <p:nvPr/>
        </p:nvGrpSpPr>
        <p:grpSpPr bwMode="auto">
          <a:xfrm>
            <a:off x="1260475" y="4248150"/>
            <a:ext cx="3371850" cy="576263"/>
            <a:chOff x="1111" y="2676"/>
            <a:chExt cx="2124" cy="363"/>
          </a:xfrm>
        </p:grpSpPr>
        <p:sp>
          <p:nvSpPr>
            <p:cNvPr id="42018" name="Line 157"/>
            <p:cNvSpPr>
              <a:spLocks noChangeShapeType="1"/>
            </p:cNvSpPr>
            <p:nvPr/>
          </p:nvSpPr>
          <p:spPr bwMode="auto">
            <a:xfrm flipH="1">
              <a:off x="1324" y="2797"/>
              <a:ext cx="807" cy="0"/>
            </a:xfrm>
            <a:prstGeom prst="line">
              <a:avLst/>
            </a:prstGeom>
            <a:ln>
              <a:headEnd/>
              <a:tailEnd/>
            </a:ln>
            <a:extLst/>
          </p:spPr>
          <p:style>
            <a:lnRef idx="1">
              <a:schemeClr val="accent3"/>
            </a:lnRef>
            <a:fillRef idx="2">
              <a:schemeClr val="accent3"/>
            </a:fillRef>
            <a:effectRef idx="1">
              <a:schemeClr val="accent3"/>
            </a:effectRef>
            <a:fontRef idx="minor">
              <a:schemeClr val="dk1"/>
            </a:fontRef>
          </p:style>
          <p:txBody>
            <a:bodyPr/>
            <a:lstStyle/>
            <a:p>
              <a:endParaRPr lang="en-US">
                <a:latin typeface="Arial Black" panose="020B0A04020102020204" pitchFamily="34" charset="0"/>
              </a:endParaRPr>
            </a:p>
          </p:txBody>
        </p:sp>
        <p:sp>
          <p:nvSpPr>
            <p:cNvPr id="42019" name="Line 158"/>
            <p:cNvSpPr>
              <a:spLocks noChangeShapeType="1"/>
            </p:cNvSpPr>
            <p:nvPr/>
          </p:nvSpPr>
          <p:spPr bwMode="auto">
            <a:xfrm flipH="1">
              <a:off x="1324" y="2877"/>
              <a:ext cx="1911" cy="0"/>
            </a:xfrm>
            <a:prstGeom prst="line">
              <a:avLst/>
            </a:prstGeom>
            <a:ln>
              <a:headEnd/>
              <a:tailEnd/>
            </a:ln>
            <a:extLst/>
          </p:spPr>
          <p:style>
            <a:lnRef idx="1">
              <a:schemeClr val="accent3"/>
            </a:lnRef>
            <a:fillRef idx="2">
              <a:schemeClr val="accent3"/>
            </a:fillRef>
            <a:effectRef idx="1">
              <a:schemeClr val="accent3"/>
            </a:effectRef>
            <a:fontRef idx="minor">
              <a:schemeClr val="dk1"/>
            </a:fontRef>
          </p:style>
          <p:txBody>
            <a:bodyPr/>
            <a:lstStyle/>
            <a:p>
              <a:endParaRPr lang="en-US">
                <a:latin typeface="Arial Black" panose="020B0A04020102020204" pitchFamily="34" charset="0"/>
              </a:endParaRPr>
            </a:p>
          </p:txBody>
        </p:sp>
        <p:sp>
          <p:nvSpPr>
            <p:cNvPr id="42020" name="Rectangle 159"/>
            <p:cNvSpPr>
              <a:spLocks noChangeArrowheads="1"/>
            </p:cNvSpPr>
            <p:nvPr/>
          </p:nvSpPr>
          <p:spPr bwMode="auto">
            <a:xfrm>
              <a:off x="1111" y="2676"/>
              <a:ext cx="467" cy="363"/>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nchor="ctr"/>
            <a:lstStyle/>
            <a:p>
              <a:endParaRPr lang="en-US">
                <a:latin typeface="Arial Black" panose="020B0A04020102020204" pitchFamily="34" charset="0"/>
              </a:endParaRPr>
            </a:p>
          </p:txBody>
        </p:sp>
        <p:sp>
          <p:nvSpPr>
            <p:cNvPr id="42021" name="WordArt 163"/>
            <p:cNvSpPr>
              <a:spLocks noChangeArrowheads="1" noChangeShapeType="1" noTextEdit="1"/>
            </p:cNvSpPr>
            <p:nvPr/>
          </p:nvSpPr>
          <p:spPr bwMode="auto">
            <a:xfrm>
              <a:off x="1167" y="2756"/>
              <a:ext cx="376" cy="173"/>
            </a:xfrm>
            <a:prstGeom prst="rect">
              <a:avLst/>
            </a:prstGeom>
            <a:extLst/>
          </p:spPr>
          <p:style>
            <a:lnRef idx="1">
              <a:schemeClr val="accent3"/>
            </a:lnRef>
            <a:fillRef idx="2">
              <a:schemeClr val="accent3"/>
            </a:fillRef>
            <a:effectRef idx="1">
              <a:schemeClr val="accent3"/>
            </a:effectRef>
            <a:fontRef idx="minor">
              <a:schemeClr val="dk1"/>
            </a:fontRef>
          </p:style>
          <p:txBody>
            <a:bodyPr wrap="none" fromWordArt="1">
              <a:prstTxWarp prst="textPlain">
                <a:avLst>
                  <a:gd name="adj" fmla="val 50000"/>
                </a:avLst>
              </a:prstTxWarp>
            </a:bodyPr>
            <a:lstStyle/>
            <a:p>
              <a:pPr algn="ctr"/>
              <a:r>
                <a:rPr lang="en-US" sz="3600" kern="10">
                  <a:latin typeface="Arial Black" panose="020B0A04020102020204" pitchFamily="34" charset="0"/>
                </a:rPr>
                <a:t>POWER</a:t>
              </a:r>
            </a:p>
            <a:p>
              <a:pPr algn="ctr"/>
              <a:r>
                <a:rPr lang="en-US" sz="3600" kern="10">
                  <a:latin typeface="Arial Black" panose="020B0A04020102020204" pitchFamily="34" charset="0"/>
                </a:rPr>
                <a:t>HOUSE</a:t>
              </a:r>
            </a:p>
          </p:txBody>
        </p:sp>
      </p:grpSp>
      <p:sp>
        <p:nvSpPr>
          <p:cNvPr id="42004" name="WordArt 168"/>
          <p:cNvSpPr>
            <a:spLocks noChangeArrowheads="1" noChangeShapeType="1" noTextEdit="1"/>
          </p:cNvSpPr>
          <p:nvPr/>
        </p:nvSpPr>
        <p:spPr bwMode="auto">
          <a:xfrm>
            <a:off x="3708400" y="3716338"/>
            <a:ext cx="503238" cy="968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C00000"/>
                </a:solidFill>
                <a:latin typeface="Arial Black" panose="020B0A04020102020204" pitchFamily="34" charset="0"/>
              </a:rPr>
              <a:t>RESERVOIR</a:t>
            </a:r>
          </a:p>
        </p:txBody>
      </p:sp>
      <p:sp>
        <p:nvSpPr>
          <p:cNvPr id="42005" name="WordArt 169"/>
          <p:cNvSpPr>
            <a:spLocks noChangeArrowheads="1" noChangeShapeType="1" noTextEdit="1"/>
          </p:cNvSpPr>
          <p:nvPr/>
        </p:nvSpPr>
        <p:spPr bwMode="auto">
          <a:xfrm>
            <a:off x="4500563" y="4149725"/>
            <a:ext cx="1512887" cy="168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C00000"/>
                </a:solidFill>
                <a:latin typeface="Arial Black" panose="020B0A04020102020204" pitchFamily="34" charset="0"/>
              </a:rPr>
              <a:t>DAM WITH GATES</a:t>
            </a:r>
          </a:p>
        </p:txBody>
      </p:sp>
      <p:grpSp>
        <p:nvGrpSpPr>
          <p:cNvPr id="6" name="Group 170"/>
          <p:cNvGrpSpPr>
            <a:grpSpLocks/>
          </p:cNvGrpSpPr>
          <p:nvPr/>
        </p:nvGrpSpPr>
        <p:grpSpPr bwMode="auto">
          <a:xfrm>
            <a:off x="395288" y="1196975"/>
            <a:ext cx="2303462" cy="431800"/>
            <a:chOff x="567" y="799"/>
            <a:chExt cx="2097" cy="384"/>
          </a:xfrm>
          <a:solidFill>
            <a:schemeClr val="tx1">
              <a:lumMod val="40000"/>
              <a:lumOff val="60000"/>
            </a:schemeClr>
          </a:solidFill>
        </p:grpSpPr>
        <p:sp>
          <p:nvSpPr>
            <p:cNvPr id="124075" name="Rectangle 171"/>
            <p:cNvSpPr>
              <a:spLocks noChangeArrowheads="1"/>
            </p:cNvSpPr>
            <p:nvPr/>
          </p:nvSpPr>
          <p:spPr bwMode="auto">
            <a:xfrm>
              <a:off x="567" y="799"/>
              <a:ext cx="2097" cy="384"/>
            </a:xfrm>
            <a:prstGeom prst="rect">
              <a:avLst/>
            </a:prstGeom>
            <a:grpFill/>
            <a:ln w="9525">
              <a:noFill/>
              <a:miter lim="800000"/>
              <a:headEnd/>
              <a:tailEnd/>
            </a:ln>
            <a:effectLst/>
          </p:spPr>
          <p:txBody>
            <a:bodyPr wrap="none" anchor="ctr"/>
            <a:lstStyle/>
            <a:p>
              <a:pPr fontAlgn="auto">
                <a:spcBef>
                  <a:spcPts val="0"/>
                </a:spcBef>
                <a:spcAft>
                  <a:spcPts val="0"/>
                </a:spcAft>
                <a:defRPr/>
              </a:pPr>
              <a:endParaRPr lang="en-US">
                <a:solidFill>
                  <a:srgbClr val="C00000"/>
                </a:solidFill>
                <a:latin typeface="Arial Black" panose="020B0A04020102020204" pitchFamily="34" charset="0"/>
              </a:endParaRPr>
            </a:p>
          </p:txBody>
        </p:sp>
        <p:sp>
          <p:nvSpPr>
            <p:cNvPr id="124076" name="WordArt 172"/>
            <p:cNvSpPr>
              <a:spLocks noChangeArrowheads="1" noChangeShapeType="1" noTextEdit="1"/>
            </p:cNvSpPr>
            <p:nvPr/>
          </p:nvSpPr>
          <p:spPr bwMode="auto">
            <a:xfrm>
              <a:off x="654" y="884"/>
              <a:ext cx="1923" cy="214"/>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r>
                <a:rPr lang="en-US" sz="3600" kern="10" dirty="0">
                  <a:ln w="9525">
                    <a:noFill/>
                    <a:round/>
                    <a:headEnd/>
                    <a:tailEnd/>
                  </a:ln>
                  <a:solidFill>
                    <a:srgbClr val="C00000"/>
                  </a:solidFill>
                  <a:latin typeface="Arial Black" panose="020B0A04020102020204" pitchFamily="34" charset="0"/>
                </a:rPr>
                <a:t>RAINFALL FORECASTING</a:t>
              </a:r>
            </a:p>
          </p:txBody>
        </p:sp>
      </p:grpSp>
      <p:grpSp>
        <p:nvGrpSpPr>
          <p:cNvPr id="7" name="Group 173"/>
          <p:cNvGrpSpPr>
            <a:grpSpLocks/>
          </p:cNvGrpSpPr>
          <p:nvPr/>
        </p:nvGrpSpPr>
        <p:grpSpPr bwMode="auto">
          <a:xfrm>
            <a:off x="5364163" y="1196975"/>
            <a:ext cx="2449512" cy="431800"/>
            <a:chOff x="3016" y="799"/>
            <a:chExt cx="2184" cy="384"/>
          </a:xfrm>
          <a:solidFill>
            <a:schemeClr val="bg2">
              <a:lumMod val="90000"/>
            </a:schemeClr>
          </a:solidFill>
        </p:grpSpPr>
        <p:sp>
          <p:nvSpPr>
            <p:cNvPr id="124078" name="Rectangle 174"/>
            <p:cNvSpPr>
              <a:spLocks noChangeArrowheads="1"/>
            </p:cNvSpPr>
            <p:nvPr/>
          </p:nvSpPr>
          <p:spPr bwMode="auto">
            <a:xfrm>
              <a:off x="3016" y="799"/>
              <a:ext cx="2184" cy="384"/>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sp>
          <p:nvSpPr>
            <p:cNvPr id="124079" name="WordArt 175"/>
            <p:cNvSpPr>
              <a:spLocks noChangeArrowheads="1" noChangeShapeType="1" noTextEdit="1"/>
            </p:cNvSpPr>
            <p:nvPr/>
          </p:nvSpPr>
          <p:spPr bwMode="auto">
            <a:xfrm>
              <a:off x="3057" y="884"/>
              <a:ext cx="2097" cy="214"/>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r>
                <a:rPr lang="en-US" sz="3600" kern="10" dirty="0">
                  <a:ln w="9525">
                    <a:noFill/>
                    <a:round/>
                    <a:headEnd/>
                    <a:tailEnd/>
                  </a:ln>
                  <a:solidFill>
                    <a:srgbClr val="C00000"/>
                  </a:solidFill>
                  <a:latin typeface="Arial Black" panose="020B0A04020102020204" pitchFamily="34" charset="0"/>
                </a:rPr>
                <a:t>SNOWMELT FORECASTING</a:t>
              </a:r>
            </a:p>
          </p:txBody>
        </p:sp>
      </p:grpSp>
      <p:grpSp>
        <p:nvGrpSpPr>
          <p:cNvPr id="8" name="Group 208"/>
          <p:cNvGrpSpPr>
            <a:grpSpLocks/>
          </p:cNvGrpSpPr>
          <p:nvPr/>
        </p:nvGrpSpPr>
        <p:grpSpPr bwMode="auto">
          <a:xfrm>
            <a:off x="4284663" y="3573463"/>
            <a:ext cx="4608512" cy="576262"/>
            <a:chOff x="2699" y="2251"/>
            <a:chExt cx="2903" cy="363"/>
          </a:xfrm>
          <a:solidFill>
            <a:schemeClr val="bg2">
              <a:lumMod val="90000"/>
            </a:schemeClr>
          </a:solidFill>
        </p:grpSpPr>
        <p:grpSp>
          <p:nvGrpSpPr>
            <p:cNvPr id="9" name="Group 186"/>
            <p:cNvGrpSpPr>
              <a:grpSpLocks/>
            </p:cNvGrpSpPr>
            <p:nvPr/>
          </p:nvGrpSpPr>
          <p:grpSpPr bwMode="auto">
            <a:xfrm>
              <a:off x="2971" y="2251"/>
              <a:ext cx="2631" cy="318"/>
              <a:chOff x="3288" y="2251"/>
              <a:chExt cx="2314" cy="318"/>
            </a:xfrm>
            <a:grpFill/>
          </p:grpSpPr>
          <p:sp>
            <p:nvSpPr>
              <p:cNvPr id="124088" name="Rectangle 184"/>
              <p:cNvSpPr>
                <a:spLocks noChangeArrowheads="1"/>
              </p:cNvSpPr>
              <p:nvPr/>
            </p:nvSpPr>
            <p:spPr bwMode="auto">
              <a:xfrm>
                <a:off x="3288" y="2251"/>
                <a:ext cx="2314" cy="318"/>
              </a:xfrm>
              <a:prstGeom prst="rect">
                <a:avLst/>
              </a:prstGeom>
              <a:grpFill/>
              <a:ln w="9525">
                <a:noFill/>
                <a:miter lim="800000"/>
                <a:headEnd/>
                <a:tailEnd/>
              </a:ln>
              <a:effectLst/>
            </p:spPr>
            <p:txBody>
              <a:bodyPr wrap="none" anchor="ctr"/>
              <a:lstStyle/>
              <a:p>
                <a:pPr fontAlgn="auto">
                  <a:spcBef>
                    <a:spcPts val="0"/>
                  </a:spcBef>
                  <a:spcAft>
                    <a:spcPts val="0"/>
                  </a:spcAft>
                  <a:defRPr/>
                </a:pPr>
                <a:endParaRPr lang="en-US">
                  <a:solidFill>
                    <a:srgbClr val="C00000"/>
                  </a:solidFill>
                  <a:latin typeface="Arial Black" panose="020B0A04020102020204" pitchFamily="34" charset="0"/>
                </a:endParaRPr>
              </a:p>
            </p:txBody>
          </p:sp>
          <p:sp>
            <p:nvSpPr>
              <p:cNvPr id="124089" name="WordArt 185"/>
              <p:cNvSpPr>
                <a:spLocks noChangeArrowheads="1" noChangeShapeType="1" noTextEdit="1"/>
              </p:cNvSpPr>
              <p:nvPr/>
            </p:nvSpPr>
            <p:spPr bwMode="auto">
              <a:xfrm>
                <a:off x="3395" y="2320"/>
                <a:ext cx="2100" cy="177"/>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r>
                  <a:rPr lang="en-US" sz="3600" kern="10" dirty="0">
                    <a:ln w="9525">
                      <a:noFill/>
                      <a:round/>
                      <a:headEnd/>
                      <a:tailEnd/>
                    </a:ln>
                    <a:solidFill>
                      <a:srgbClr val="C00000"/>
                    </a:solidFill>
                    <a:latin typeface="Arial Black" panose="020B0A04020102020204" pitchFamily="34" charset="0"/>
                  </a:rPr>
                  <a:t>GATE OPERATION AND FLOOD FORECASTING</a:t>
                </a:r>
              </a:p>
            </p:txBody>
          </p:sp>
        </p:grpSp>
        <p:sp>
          <p:nvSpPr>
            <p:cNvPr id="124091" name="Line 187"/>
            <p:cNvSpPr>
              <a:spLocks noChangeShapeType="1"/>
            </p:cNvSpPr>
            <p:nvPr/>
          </p:nvSpPr>
          <p:spPr bwMode="auto">
            <a:xfrm flipV="1">
              <a:off x="2699" y="2478"/>
              <a:ext cx="272" cy="136"/>
            </a:xfrm>
            <a:prstGeom prst="line">
              <a:avLst/>
            </a:prstGeom>
            <a:grpFill/>
            <a:ln w="9525">
              <a:solidFill>
                <a:schemeClr val="tx1"/>
              </a:solidFill>
              <a:round/>
              <a:headEnd/>
              <a:tailEnd type="triangle" w="med" len="med"/>
            </a:ln>
            <a:effectLst/>
          </p:spPr>
          <p:txBody>
            <a:bodyPr/>
            <a:lstStyle/>
            <a:p>
              <a:pPr fontAlgn="auto">
                <a:spcBef>
                  <a:spcPts val="0"/>
                </a:spcBef>
                <a:spcAft>
                  <a:spcPts val="0"/>
                </a:spcAft>
                <a:defRPr/>
              </a:pPr>
              <a:endParaRPr lang="en-US">
                <a:solidFill>
                  <a:srgbClr val="C00000"/>
                </a:solidFill>
                <a:latin typeface="Arial Black" panose="020B0A04020102020204" pitchFamily="34" charset="0"/>
              </a:endParaRPr>
            </a:p>
          </p:txBody>
        </p:sp>
      </p:grpSp>
      <p:grpSp>
        <p:nvGrpSpPr>
          <p:cNvPr id="10" name="Group 207"/>
          <p:cNvGrpSpPr>
            <a:grpSpLocks/>
          </p:cNvGrpSpPr>
          <p:nvPr/>
        </p:nvGrpSpPr>
        <p:grpSpPr bwMode="auto">
          <a:xfrm>
            <a:off x="468313" y="3213100"/>
            <a:ext cx="2951162" cy="504825"/>
            <a:chOff x="295" y="2024"/>
            <a:chExt cx="1859" cy="318"/>
          </a:xfrm>
          <a:solidFill>
            <a:schemeClr val="bg2">
              <a:lumMod val="90000"/>
            </a:schemeClr>
          </a:solidFill>
        </p:grpSpPr>
        <p:grpSp>
          <p:nvGrpSpPr>
            <p:cNvPr id="11" name="Group 182"/>
            <p:cNvGrpSpPr>
              <a:grpSpLocks/>
            </p:cNvGrpSpPr>
            <p:nvPr/>
          </p:nvGrpSpPr>
          <p:grpSpPr bwMode="auto">
            <a:xfrm>
              <a:off x="295" y="2024"/>
              <a:ext cx="1724" cy="318"/>
              <a:chOff x="3243" y="2115"/>
              <a:chExt cx="2041" cy="318"/>
            </a:xfrm>
            <a:grpFill/>
          </p:grpSpPr>
          <p:sp>
            <p:nvSpPr>
              <p:cNvPr id="124084" name="Rectangle 180"/>
              <p:cNvSpPr>
                <a:spLocks noChangeArrowheads="1"/>
              </p:cNvSpPr>
              <p:nvPr/>
            </p:nvSpPr>
            <p:spPr bwMode="auto">
              <a:xfrm>
                <a:off x="3243" y="2115"/>
                <a:ext cx="2041" cy="318"/>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sp>
            <p:nvSpPr>
              <p:cNvPr id="124085" name="WordArt 181"/>
              <p:cNvSpPr>
                <a:spLocks noChangeArrowheads="1" noChangeShapeType="1" noTextEdit="1"/>
              </p:cNvSpPr>
              <p:nvPr/>
            </p:nvSpPr>
            <p:spPr bwMode="auto">
              <a:xfrm>
                <a:off x="3337" y="2185"/>
                <a:ext cx="1853" cy="177"/>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r>
                  <a:rPr lang="en-US" sz="3600" kern="10" dirty="0">
                    <a:ln w="9525">
                      <a:noFill/>
                      <a:round/>
                      <a:headEnd/>
                      <a:tailEnd/>
                    </a:ln>
                    <a:solidFill>
                      <a:srgbClr val="C00000"/>
                    </a:solidFill>
                    <a:latin typeface="Arial Black" panose="020B0A04020102020204" pitchFamily="34" charset="0"/>
                  </a:rPr>
                  <a:t>RESERVOIR MANAGEMENT</a:t>
                </a:r>
              </a:p>
            </p:txBody>
          </p:sp>
        </p:grpSp>
        <p:sp>
          <p:nvSpPr>
            <p:cNvPr id="124092" name="Line 188"/>
            <p:cNvSpPr>
              <a:spLocks noChangeShapeType="1"/>
            </p:cNvSpPr>
            <p:nvPr/>
          </p:nvSpPr>
          <p:spPr bwMode="auto">
            <a:xfrm flipH="1" flipV="1">
              <a:off x="2018" y="2296"/>
              <a:ext cx="136" cy="45"/>
            </a:xfrm>
            <a:prstGeom prst="line">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grpSp>
      <p:grpSp>
        <p:nvGrpSpPr>
          <p:cNvPr id="12" name="Group 206"/>
          <p:cNvGrpSpPr>
            <a:grpSpLocks/>
          </p:cNvGrpSpPr>
          <p:nvPr/>
        </p:nvGrpSpPr>
        <p:grpSpPr bwMode="auto">
          <a:xfrm>
            <a:off x="4284663" y="2492375"/>
            <a:ext cx="3455987" cy="504825"/>
            <a:chOff x="2699" y="1570"/>
            <a:chExt cx="2177" cy="318"/>
          </a:xfrm>
          <a:solidFill>
            <a:schemeClr val="bg2">
              <a:lumMod val="90000"/>
            </a:schemeClr>
          </a:solidFill>
        </p:grpSpPr>
        <p:grpSp>
          <p:nvGrpSpPr>
            <p:cNvPr id="13" name="Group 178"/>
            <p:cNvGrpSpPr>
              <a:grpSpLocks/>
            </p:cNvGrpSpPr>
            <p:nvPr/>
          </p:nvGrpSpPr>
          <p:grpSpPr bwMode="auto">
            <a:xfrm>
              <a:off x="2835" y="1570"/>
              <a:ext cx="2041" cy="318"/>
              <a:chOff x="1343" y="1667"/>
              <a:chExt cx="2840" cy="384"/>
            </a:xfrm>
            <a:grpFill/>
          </p:grpSpPr>
          <p:sp>
            <p:nvSpPr>
              <p:cNvPr id="124080" name="Rectangle 176"/>
              <p:cNvSpPr>
                <a:spLocks noChangeArrowheads="1"/>
              </p:cNvSpPr>
              <p:nvPr/>
            </p:nvSpPr>
            <p:spPr bwMode="auto">
              <a:xfrm>
                <a:off x="1343" y="1667"/>
                <a:ext cx="2840" cy="384"/>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sp>
            <p:nvSpPr>
              <p:cNvPr id="124081" name="WordArt 177"/>
              <p:cNvSpPr>
                <a:spLocks noChangeArrowheads="1" noChangeShapeType="1" noTextEdit="1"/>
              </p:cNvSpPr>
              <p:nvPr/>
            </p:nvSpPr>
            <p:spPr bwMode="auto">
              <a:xfrm>
                <a:off x="1474" y="1752"/>
                <a:ext cx="2578" cy="213"/>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r>
                  <a:rPr lang="en-US" sz="3600" kern="10" dirty="0">
                    <a:ln w="9525">
                      <a:noFill/>
                      <a:round/>
                      <a:headEnd/>
                      <a:tailEnd/>
                    </a:ln>
                    <a:solidFill>
                      <a:srgbClr val="C00000"/>
                    </a:solidFill>
                    <a:latin typeface="Arial Black" panose="020B0A04020102020204" pitchFamily="34" charset="0"/>
                  </a:rPr>
                  <a:t>RIVER ANALYSIS AND MODELLING</a:t>
                </a:r>
              </a:p>
            </p:txBody>
          </p:sp>
        </p:grpSp>
        <p:sp>
          <p:nvSpPr>
            <p:cNvPr id="124093" name="Line 189"/>
            <p:cNvSpPr>
              <a:spLocks noChangeShapeType="1"/>
            </p:cNvSpPr>
            <p:nvPr/>
          </p:nvSpPr>
          <p:spPr bwMode="auto">
            <a:xfrm>
              <a:off x="2699" y="1706"/>
              <a:ext cx="136" cy="0"/>
            </a:xfrm>
            <a:prstGeom prst="line">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grpSp>
      <p:grpSp>
        <p:nvGrpSpPr>
          <p:cNvPr id="14" name="Group 211"/>
          <p:cNvGrpSpPr>
            <a:grpSpLocks/>
          </p:cNvGrpSpPr>
          <p:nvPr/>
        </p:nvGrpSpPr>
        <p:grpSpPr bwMode="auto">
          <a:xfrm>
            <a:off x="1835150" y="5734050"/>
            <a:ext cx="3289300" cy="739775"/>
            <a:chOff x="1156" y="3612"/>
            <a:chExt cx="2072" cy="466"/>
          </a:xfrm>
          <a:solidFill>
            <a:schemeClr val="bg2">
              <a:lumMod val="90000"/>
            </a:schemeClr>
          </a:solidFill>
        </p:grpSpPr>
        <p:sp>
          <p:nvSpPr>
            <p:cNvPr id="124094" name="Rectangle 190"/>
            <p:cNvSpPr>
              <a:spLocks noChangeArrowheads="1"/>
            </p:cNvSpPr>
            <p:nvPr/>
          </p:nvSpPr>
          <p:spPr bwMode="auto">
            <a:xfrm>
              <a:off x="1156" y="3793"/>
              <a:ext cx="2072" cy="285"/>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sp>
          <p:nvSpPr>
            <p:cNvPr id="124095" name="WordArt 191"/>
            <p:cNvSpPr>
              <a:spLocks noChangeArrowheads="1" noChangeShapeType="1" noTextEdit="1"/>
            </p:cNvSpPr>
            <p:nvPr/>
          </p:nvSpPr>
          <p:spPr bwMode="auto">
            <a:xfrm>
              <a:off x="1197" y="3866"/>
              <a:ext cx="1963" cy="158"/>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r>
                <a:rPr lang="en-US" sz="3600" kern="10" dirty="0">
                  <a:ln w="9525">
                    <a:noFill/>
                    <a:round/>
                    <a:headEnd/>
                    <a:tailEnd/>
                  </a:ln>
                  <a:solidFill>
                    <a:srgbClr val="C00000"/>
                  </a:solidFill>
                  <a:latin typeface="Arial Black" panose="020B0A04020102020204" pitchFamily="34" charset="0"/>
                </a:rPr>
                <a:t>CANAL NETWORK OPTIMIZATION</a:t>
              </a:r>
            </a:p>
          </p:txBody>
        </p:sp>
        <p:sp>
          <p:nvSpPr>
            <p:cNvPr id="124098" name="Line 194"/>
            <p:cNvSpPr>
              <a:spLocks noChangeShapeType="1"/>
            </p:cNvSpPr>
            <p:nvPr/>
          </p:nvSpPr>
          <p:spPr bwMode="auto">
            <a:xfrm>
              <a:off x="2472" y="3612"/>
              <a:ext cx="0" cy="181"/>
            </a:xfrm>
            <a:prstGeom prst="line">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grpSp>
      <p:grpSp>
        <p:nvGrpSpPr>
          <p:cNvPr id="15" name="Group 210"/>
          <p:cNvGrpSpPr>
            <a:grpSpLocks/>
          </p:cNvGrpSpPr>
          <p:nvPr/>
        </p:nvGrpSpPr>
        <p:grpSpPr bwMode="auto">
          <a:xfrm>
            <a:off x="5486400" y="5084763"/>
            <a:ext cx="3190875" cy="720725"/>
            <a:chOff x="3424" y="3203"/>
            <a:chExt cx="2042" cy="454"/>
          </a:xfrm>
          <a:solidFill>
            <a:schemeClr val="bg2"/>
          </a:solidFill>
        </p:grpSpPr>
        <p:grpSp>
          <p:nvGrpSpPr>
            <p:cNvPr id="16" name="Group 198"/>
            <p:cNvGrpSpPr>
              <a:grpSpLocks/>
            </p:cNvGrpSpPr>
            <p:nvPr/>
          </p:nvGrpSpPr>
          <p:grpSpPr bwMode="auto">
            <a:xfrm>
              <a:off x="3833" y="3203"/>
              <a:ext cx="1633" cy="318"/>
              <a:chOff x="3606" y="3203"/>
              <a:chExt cx="2041" cy="318"/>
            </a:xfrm>
            <a:grpFill/>
          </p:grpSpPr>
          <p:sp>
            <p:nvSpPr>
              <p:cNvPr id="124100" name="Rectangle 196"/>
              <p:cNvSpPr>
                <a:spLocks noChangeArrowheads="1"/>
              </p:cNvSpPr>
              <p:nvPr/>
            </p:nvSpPr>
            <p:spPr bwMode="auto">
              <a:xfrm>
                <a:off x="3606" y="3203"/>
                <a:ext cx="2041" cy="318"/>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sp>
            <p:nvSpPr>
              <p:cNvPr id="124101" name="WordArt 197"/>
              <p:cNvSpPr>
                <a:spLocks noChangeArrowheads="1" noChangeShapeType="1" noTextEdit="1"/>
              </p:cNvSpPr>
              <p:nvPr/>
            </p:nvSpPr>
            <p:spPr bwMode="auto">
              <a:xfrm>
                <a:off x="3700" y="3273"/>
                <a:ext cx="1853" cy="177"/>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r>
                  <a:rPr lang="en-US" sz="3600" kern="10" dirty="0">
                    <a:ln w="9525">
                      <a:noFill/>
                      <a:round/>
                      <a:headEnd/>
                      <a:tailEnd/>
                    </a:ln>
                    <a:solidFill>
                      <a:srgbClr val="C00000"/>
                    </a:solidFill>
                    <a:latin typeface="Arial Black" panose="020B0A04020102020204" pitchFamily="34" charset="0"/>
                  </a:rPr>
                  <a:t>OPTIMUM DISTRIBUTION</a:t>
                </a:r>
              </a:p>
            </p:txBody>
          </p:sp>
        </p:grpSp>
        <p:sp>
          <p:nvSpPr>
            <p:cNvPr id="124103" name="Line 199"/>
            <p:cNvSpPr>
              <a:spLocks noChangeShapeType="1"/>
            </p:cNvSpPr>
            <p:nvPr/>
          </p:nvSpPr>
          <p:spPr bwMode="auto">
            <a:xfrm>
              <a:off x="3424" y="3203"/>
              <a:ext cx="409" cy="91"/>
            </a:xfrm>
            <a:prstGeom prst="line">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sp>
          <p:nvSpPr>
            <p:cNvPr id="124104" name="Line 200"/>
            <p:cNvSpPr>
              <a:spLocks noChangeShapeType="1"/>
            </p:cNvSpPr>
            <p:nvPr/>
          </p:nvSpPr>
          <p:spPr bwMode="auto">
            <a:xfrm flipV="1">
              <a:off x="3424" y="3385"/>
              <a:ext cx="409" cy="272"/>
            </a:xfrm>
            <a:prstGeom prst="line">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grpSp>
      <p:grpSp>
        <p:nvGrpSpPr>
          <p:cNvPr id="17" name="Group 209"/>
          <p:cNvGrpSpPr>
            <a:grpSpLocks/>
          </p:cNvGrpSpPr>
          <p:nvPr/>
        </p:nvGrpSpPr>
        <p:grpSpPr bwMode="auto">
          <a:xfrm>
            <a:off x="179388" y="4797425"/>
            <a:ext cx="3024187" cy="720725"/>
            <a:chOff x="113" y="3022"/>
            <a:chExt cx="1905" cy="454"/>
          </a:xfrm>
          <a:solidFill>
            <a:schemeClr val="bg2">
              <a:lumMod val="90000"/>
            </a:schemeClr>
          </a:solidFill>
        </p:grpSpPr>
        <p:grpSp>
          <p:nvGrpSpPr>
            <p:cNvPr id="18" name="Group 204"/>
            <p:cNvGrpSpPr>
              <a:grpSpLocks/>
            </p:cNvGrpSpPr>
            <p:nvPr/>
          </p:nvGrpSpPr>
          <p:grpSpPr bwMode="auto">
            <a:xfrm>
              <a:off x="113" y="3158"/>
              <a:ext cx="1905" cy="318"/>
              <a:chOff x="204" y="3158"/>
              <a:chExt cx="1633" cy="318"/>
            </a:xfrm>
            <a:grpFill/>
          </p:grpSpPr>
          <p:sp>
            <p:nvSpPr>
              <p:cNvPr id="124106" name="Rectangle 202"/>
              <p:cNvSpPr>
                <a:spLocks noChangeArrowheads="1"/>
              </p:cNvSpPr>
              <p:nvPr/>
            </p:nvSpPr>
            <p:spPr bwMode="auto">
              <a:xfrm>
                <a:off x="204" y="3158"/>
                <a:ext cx="1633" cy="318"/>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sp>
            <p:nvSpPr>
              <p:cNvPr id="124107" name="WordArt 203"/>
              <p:cNvSpPr>
                <a:spLocks noChangeArrowheads="1" noChangeShapeType="1" noTextEdit="1"/>
              </p:cNvSpPr>
              <p:nvPr/>
            </p:nvSpPr>
            <p:spPr bwMode="auto">
              <a:xfrm>
                <a:off x="279" y="3228"/>
                <a:ext cx="1483" cy="177"/>
              </a:xfrm>
              <a:prstGeom prst="rect">
                <a:avLst/>
              </a:prstGeom>
              <a:grpFill/>
            </p:spPr>
            <p:txBody>
              <a:bodyPr wrap="none" fromWordArt="1">
                <a:prstTxWarp prst="textPlain">
                  <a:avLst>
                    <a:gd name="adj" fmla="val 50000"/>
                  </a:avLst>
                </a:prstTxWarp>
              </a:bodyPr>
              <a:lstStyle/>
              <a:p>
                <a:pPr algn="ctr" fontAlgn="auto">
                  <a:spcBef>
                    <a:spcPts val="0"/>
                  </a:spcBef>
                  <a:spcAft>
                    <a:spcPts val="0"/>
                  </a:spcAft>
                  <a:defRPr/>
                </a:pPr>
                <a:r>
                  <a:rPr lang="en-US" sz="3600" kern="10" dirty="0">
                    <a:ln w="9525">
                      <a:noFill/>
                      <a:round/>
                      <a:headEnd/>
                      <a:tailEnd/>
                    </a:ln>
                    <a:solidFill>
                      <a:srgbClr val="C00000"/>
                    </a:solidFill>
                    <a:latin typeface="Arial Black" panose="020B0A04020102020204" pitchFamily="34" charset="0"/>
                  </a:rPr>
                  <a:t>HYDROPOWER MANAGEMENT</a:t>
                </a:r>
              </a:p>
            </p:txBody>
          </p:sp>
        </p:grpSp>
        <p:sp>
          <p:nvSpPr>
            <p:cNvPr id="124109" name="Line 205"/>
            <p:cNvSpPr>
              <a:spLocks noChangeShapeType="1"/>
            </p:cNvSpPr>
            <p:nvPr/>
          </p:nvSpPr>
          <p:spPr bwMode="auto">
            <a:xfrm>
              <a:off x="1020" y="3022"/>
              <a:ext cx="0" cy="136"/>
            </a:xfrm>
            <a:prstGeom prst="line">
              <a:avLst/>
            </a:prstGeom>
            <a:grpFill/>
          </p:spPr>
          <p:txBody>
            <a:bodyPr wrap="none" fromWordArt="1">
              <a:prstTxWarp prst="textPlain">
                <a:avLst>
                  <a:gd name="adj" fmla="val 50000"/>
                </a:avLst>
              </a:prstTxWarp>
            </a:bodyPr>
            <a:lstStyle/>
            <a:p>
              <a:pPr algn="ctr" fontAlgn="auto">
                <a:spcBef>
                  <a:spcPts val="0"/>
                </a:spcBef>
                <a:spcAft>
                  <a:spcPts val="0"/>
                </a:spcAft>
                <a:defRPr/>
              </a:pPr>
              <a:endParaRPr lang="en-US" sz="3600" kern="10" dirty="0">
                <a:ln w="9525">
                  <a:noFill/>
                  <a:round/>
                  <a:headEnd/>
                  <a:tailEnd/>
                </a:ln>
                <a:solidFill>
                  <a:srgbClr val="C00000"/>
                </a:solidFill>
                <a:latin typeface="Arial Black" panose="020B0A04020102020204" pitchFamily="34" charset="0"/>
              </a:endParaRPr>
            </a:p>
          </p:txBody>
        </p:sp>
      </p:grpSp>
      <p:grpSp>
        <p:nvGrpSpPr>
          <p:cNvPr id="19" name="Group 213"/>
          <p:cNvGrpSpPr>
            <a:grpSpLocks/>
          </p:cNvGrpSpPr>
          <p:nvPr/>
        </p:nvGrpSpPr>
        <p:grpSpPr bwMode="auto">
          <a:xfrm>
            <a:off x="1403350" y="2133600"/>
            <a:ext cx="6335713" cy="2447925"/>
            <a:chOff x="1202" y="663"/>
            <a:chExt cx="3991" cy="2450"/>
          </a:xfrm>
        </p:grpSpPr>
        <p:sp>
          <p:nvSpPr>
            <p:cNvPr id="42016" name="Rectangle 214"/>
            <p:cNvSpPr>
              <a:spLocks noChangeArrowheads="1"/>
            </p:cNvSpPr>
            <p:nvPr/>
          </p:nvSpPr>
          <p:spPr bwMode="auto">
            <a:xfrm>
              <a:off x="1202" y="663"/>
              <a:ext cx="3991" cy="2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FF"/>
                </a:solidFill>
                <a:latin typeface="Arial Black" panose="020B0A04020102020204" pitchFamily="34" charset="0"/>
              </a:endParaRPr>
            </a:p>
          </p:txBody>
        </p:sp>
        <p:sp>
          <p:nvSpPr>
            <p:cNvPr id="42017" name="WordArt 215"/>
            <p:cNvSpPr>
              <a:spLocks noChangeArrowheads="1" noChangeShapeType="1" noTextEdit="1"/>
            </p:cNvSpPr>
            <p:nvPr/>
          </p:nvSpPr>
          <p:spPr bwMode="auto">
            <a:xfrm>
              <a:off x="1247" y="981"/>
              <a:ext cx="3834" cy="195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smtClean="0">
                  <a:solidFill>
                    <a:srgbClr val="0000FF"/>
                  </a:solidFill>
                  <a:latin typeface="Arial Black" panose="020B0A04020102020204" pitchFamily="34" charset="0"/>
                </a:rPr>
                <a:t>- IMPROVE LEAD TIME FROM HOURS TO DAYS</a:t>
              </a:r>
            </a:p>
            <a:p>
              <a:pPr algn="ctr"/>
              <a:r>
                <a:rPr lang="en-US" sz="3600" kern="10" dirty="0" smtClean="0">
                  <a:solidFill>
                    <a:srgbClr val="0000FF"/>
                  </a:solidFill>
                  <a:latin typeface="Arial Black" panose="020B0A04020102020204" pitchFamily="34" charset="0"/>
                </a:rPr>
                <a:t>-MINIMIZE </a:t>
              </a:r>
              <a:r>
                <a:rPr lang="en-US" sz="3600" kern="10" dirty="0">
                  <a:solidFill>
                    <a:srgbClr val="0000FF"/>
                  </a:solidFill>
                  <a:latin typeface="Arial Black" panose="020B0A04020102020204" pitchFamily="34" charset="0"/>
                </a:rPr>
                <a:t>THE WASTAGE OF WATER</a:t>
              </a:r>
            </a:p>
            <a:p>
              <a:pPr algn="ctr"/>
              <a:r>
                <a:rPr lang="en-US" sz="3600" kern="10" dirty="0">
                  <a:solidFill>
                    <a:srgbClr val="0000FF"/>
                  </a:solidFill>
                  <a:latin typeface="Arial Black" panose="020B0A04020102020204" pitchFamily="34" charset="0"/>
                </a:rPr>
                <a:t>- MAXIMIZE THE ECONOMIC VALUE OF WATER</a:t>
              </a:r>
            </a:p>
            <a:p>
              <a:pPr algn="ctr"/>
              <a:r>
                <a:rPr lang="en-US" sz="3600" kern="10" dirty="0">
                  <a:solidFill>
                    <a:srgbClr val="0000FF"/>
                  </a:solidFill>
                  <a:latin typeface="Arial Black" panose="020B0A04020102020204" pitchFamily="34" charset="0"/>
                </a:rPr>
                <a:t>- EASY, EFFECTIVE AND EFFICIENT MANAGEMENT</a:t>
              </a:r>
            </a:p>
            <a:p>
              <a:pPr algn="ctr"/>
              <a:r>
                <a:rPr lang="en-US" sz="3600" kern="10" dirty="0">
                  <a:solidFill>
                    <a:srgbClr val="0000FF"/>
                  </a:solidFill>
                  <a:latin typeface="Arial Black" panose="020B0A04020102020204" pitchFamily="34" charset="0"/>
                </a:rPr>
                <a:t>   OF THE RIVER SYSTEM, RESERVOIRS, HYDROPOWER AND THE</a:t>
              </a:r>
            </a:p>
            <a:p>
              <a:pPr algn="ctr"/>
              <a:r>
                <a:rPr lang="en-US" sz="3600" kern="10" dirty="0">
                  <a:solidFill>
                    <a:srgbClr val="0000FF"/>
                  </a:solidFill>
                  <a:latin typeface="Arial Black" panose="020B0A04020102020204" pitchFamily="34" charset="0"/>
                </a:rPr>
                <a:t>  VARIOUS HYDROLOGIC </a:t>
              </a:r>
              <a:r>
                <a:rPr lang="en-US" sz="3600" kern="10" dirty="0" smtClean="0">
                  <a:solidFill>
                    <a:srgbClr val="0000FF"/>
                  </a:solidFill>
                  <a:latin typeface="Arial Black" panose="020B0A04020102020204" pitchFamily="34" charset="0"/>
                </a:rPr>
                <a:t>STRUCTURES</a:t>
              </a:r>
              <a:endParaRPr lang="en-US" sz="3600" kern="10" dirty="0">
                <a:solidFill>
                  <a:srgbClr val="0000FF"/>
                </a:solidFill>
                <a:latin typeface="Arial Black" panose="020B0A04020102020204" pitchFamily="34" charset="0"/>
              </a:endParaRPr>
            </a:p>
          </p:txBody>
        </p:sp>
      </p:grpSp>
      <p:sp>
        <p:nvSpPr>
          <p:cNvPr id="105" name="Rectangle 3"/>
          <p:cNvSpPr txBox="1">
            <a:spLocks noChangeArrowheads="1"/>
          </p:cNvSpPr>
          <p:nvPr/>
        </p:nvSpPr>
        <p:spPr>
          <a:xfrm>
            <a:off x="1524000" y="304800"/>
            <a:ext cx="6096000" cy="762000"/>
          </a:xfrm>
          <a:prstGeom prst="rect">
            <a:avLst/>
          </a:prstGeom>
          <a:solidFill>
            <a:srgbClr val="000099"/>
          </a:solidFill>
        </p:spPr>
        <p:txBody>
          <a:bodyPr/>
          <a:lstStyle/>
          <a:p>
            <a:pPr algn="ctr" fontAlgn="auto">
              <a:spcBef>
                <a:spcPts val="0"/>
              </a:spcBef>
              <a:spcAft>
                <a:spcPts val="0"/>
              </a:spcAft>
              <a:defRPr/>
            </a:pPr>
            <a:r>
              <a:rPr lang="en-IN" sz="3200" kern="0" dirty="0">
                <a:solidFill>
                  <a:schemeClr val="bg1"/>
                </a:solidFill>
                <a:latin typeface="+mj-lt"/>
                <a:ea typeface="+mj-ea"/>
                <a:cs typeface="+mj-cs"/>
              </a:rPr>
              <a:t> Benefits of </a:t>
            </a:r>
            <a:r>
              <a:rPr lang="en-IN" sz="3200" kern="0" dirty="0" smtClean="0">
                <a:solidFill>
                  <a:schemeClr val="bg1"/>
                </a:solidFill>
                <a:latin typeface="+mj-lt"/>
                <a:ea typeface="+mj-ea"/>
                <a:cs typeface="+mj-cs"/>
              </a:rPr>
              <a:t>River Basin DSS</a:t>
            </a:r>
            <a:endParaRPr lang="en-IN" sz="3200" kern="0" dirty="0">
              <a:solidFill>
                <a:schemeClr val="bg1"/>
              </a:solidFill>
              <a:latin typeface="+mj-lt"/>
              <a:ea typeface="+mj-ea"/>
              <a:cs typeface="+mj-cs"/>
            </a:endParaRPr>
          </a:p>
        </p:txBody>
      </p:sp>
      <p:sp>
        <p:nvSpPr>
          <p:cNvPr id="97" name="Rectangle 96"/>
          <p:cNvSpPr/>
          <p:nvPr/>
        </p:nvSpPr>
        <p:spPr>
          <a:xfrm>
            <a:off x="318280" y="4649789"/>
            <a:ext cx="7758919"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defRPr/>
            </a:pPr>
            <a:r>
              <a:rPr lang="en-US" sz="2800" b="1" dirty="0" smtClean="0">
                <a:solidFill>
                  <a:srgbClr val="00009E"/>
                </a:solidFill>
                <a:effectLst>
                  <a:outerShdw blurRad="38100" dist="38100" dir="2700000" algn="tl">
                    <a:srgbClr val="000000">
                      <a:alpha val="43137"/>
                    </a:srgbClr>
                  </a:outerShdw>
                </a:effectLst>
              </a:rPr>
              <a:t>In Krishna basin,  flood damages were 300 crores and &gt;80 lives</a:t>
            </a:r>
          </a:p>
          <a:p>
            <a:pPr lvl="0">
              <a:defRPr/>
            </a:pPr>
            <a:endParaRPr lang="en-US" sz="2800" b="1" dirty="0" smtClean="0">
              <a:solidFill>
                <a:srgbClr val="00009E"/>
              </a:solidFill>
              <a:effectLst>
                <a:outerShdw blurRad="38100" dist="38100" dir="2700000" algn="tl">
                  <a:srgbClr val="000000">
                    <a:alpha val="43137"/>
                  </a:srgbClr>
                </a:outerShdw>
              </a:effectLst>
            </a:endParaRPr>
          </a:p>
          <a:p>
            <a:pPr lvl="0">
              <a:defRPr/>
            </a:pPr>
            <a:r>
              <a:rPr lang="en-US" sz="2800" b="1" dirty="0" smtClean="0">
                <a:solidFill>
                  <a:srgbClr val="00009E"/>
                </a:solidFill>
                <a:effectLst>
                  <a:outerShdw blurRad="38100" dist="38100" dir="2700000" algn="tl">
                    <a:srgbClr val="000000">
                      <a:alpha val="43137"/>
                    </a:srgbClr>
                  </a:outerShdw>
                </a:effectLst>
              </a:rPr>
              <a:t>In </a:t>
            </a:r>
            <a:r>
              <a:rPr lang="en-US" sz="2800" b="1" dirty="0" err="1" smtClean="0">
                <a:solidFill>
                  <a:srgbClr val="00009E"/>
                </a:solidFill>
                <a:effectLst>
                  <a:outerShdw blurRad="38100" dist="38100" dir="2700000" algn="tl">
                    <a:srgbClr val="000000">
                      <a:alpha val="43137"/>
                    </a:srgbClr>
                  </a:outerShdw>
                </a:effectLst>
              </a:rPr>
              <a:t>Bhakra</a:t>
            </a:r>
            <a:r>
              <a:rPr lang="en-US" sz="2800" b="1" dirty="0" smtClean="0">
                <a:solidFill>
                  <a:srgbClr val="00009E"/>
                </a:solidFill>
                <a:effectLst>
                  <a:outerShdw blurRad="38100" dist="38100" dir="2700000" algn="tl">
                    <a:srgbClr val="000000">
                      <a:alpha val="43137"/>
                    </a:srgbClr>
                  </a:outerShdw>
                </a:effectLst>
              </a:rPr>
              <a:t> system, flood damages &gt;85-240 crores</a:t>
            </a:r>
            <a:endParaRPr lang="en-US" sz="2800" b="1" dirty="0">
              <a:solidFill>
                <a:srgbClr val="00009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4963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4045"/>
                                        </p:tgtEl>
                                        <p:attrNameLst>
                                          <p:attrName>style.visibility</p:attrName>
                                        </p:attrNameLst>
                                      </p:cBhvr>
                                      <p:to>
                                        <p:strVal val="visible"/>
                                      </p:to>
                                    </p:set>
                                    <p:animEffect transition="in" filter="wipe(up)">
                                      <p:cBhvr>
                                        <p:cTn id="12" dur="1000"/>
                                        <p:tgtEl>
                                          <p:spTgt spid="12404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4046"/>
                                        </p:tgtEl>
                                        <p:attrNameLst>
                                          <p:attrName>style.visibility</p:attrName>
                                        </p:attrNameLst>
                                      </p:cBhvr>
                                      <p:to>
                                        <p:strVal val="visible"/>
                                      </p:to>
                                    </p:set>
                                    <p:animEffect transition="in" filter="wipe(up)">
                                      <p:cBhvr>
                                        <p:cTn id="15" dur="1000"/>
                                        <p:tgtEl>
                                          <p:spTgt spid="12404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4047"/>
                                        </p:tgtEl>
                                        <p:attrNameLst>
                                          <p:attrName>style.visibility</p:attrName>
                                        </p:attrNameLst>
                                      </p:cBhvr>
                                      <p:to>
                                        <p:strVal val="visible"/>
                                      </p:to>
                                    </p:set>
                                    <p:animEffect transition="in" filter="wipe(up)">
                                      <p:cBhvr>
                                        <p:cTn id="18" dur="1000"/>
                                        <p:tgtEl>
                                          <p:spTgt spid="12404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4048"/>
                                        </p:tgtEl>
                                        <p:attrNameLst>
                                          <p:attrName>style.visibility</p:attrName>
                                        </p:attrNameLst>
                                      </p:cBhvr>
                                      <p:to>
                                        <p:strVal val="visible"/>
                                      </p:to>
                                    </p:set>
                                    <p:animEffect transition="in" filter="wipe(up)">
                                      <p:cBhvr>
                                        <p:cTn id="21" dur="1000"/>
                                        <p:tgtEl>
                                          <p:spTgt spid="1240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4012"/>
                                        </p:tgtEl>
                                        <p:attrNameLst>
                                          <p:attrName>style.visibility</p:attrName>
                                        </p:attrNameLst>
                                      </p:cBhvr>
                                      <p:to>
                                        <p:strVal val="visible"/>
                                      </p:to>
                                    </p:set>
                                    <p:animEffect transition="in" filter="wipe(up)">
                                      <p:cBhvr>
                                        <p:cTn id="26" dur="500"/>
                                        <p:tgtEl>
                                          <p:spTgt spid="1240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6" presetClass="emph" presetSubtype="0" fill="hold" nodeType="clickEffect">
                                  <p:stCondLst>
                                    <p:cond delay="0"/>
                                  </p:stCondLst>
                                  <p:childTnLst>
                                    <p:animScale>
                                      <p:cBhvr>
                                        <p:cTn id="85" dur="2000" fill="hold"/>
                                        <p:tgtEl>
                                          <p:spTgt spid="19"/>
                                        </p:tgtEl>
                                      </p:cBhvr>
                                      <p:by x="150000" y="150000"/>
                                    </p:animScale>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012" grpId="0" animBg="1"/>
      <p:bldP spid="124045" grpId="0" animBg="1"/>
      <p:bldP spid="124046" grpId="0" animBg="1"/>
      <p:bldP spid="124047" grpId="0" animBg="1"/>
      <p:bldP spid="124048" grpId="0" animBg="1"/>
      <p:bldP spid="9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rPr>
              <a:t>CWC and Project flood forecasting system</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cxnSp>
        <p:nvCxnSpPr>
          <p:cNvPr id="9" name="Straight Connector 8"/>
          <p:cNvCxnSpPr/>
          <p:nvPr/>
        </p:nvCxnSpPr>
        <p:spPr>
          <a:xfrm>
            <a:off x="-17853" y="11430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971800" y="6596390"/>
            <a:ext cx="2819400" cy="261610"/>
          </a:xfrm>
          <a:prstGeom prst="rect">
            <a:avLst/>
          </a:prstGeom>
        </p:spPr>
        <p:txBody>
          <a:bodyPr wrap="square">
            <a:spAutoFit/>
          </a:bodyPr>
          <a:lstStyle/>
          <a:p>
            <a:r>
              <a:rPr lang="en-GB" sz="1100" dirty="0">
                <a:solidFill>
                  <a:srgbClr val="0000FF"/>
                </a:solidFill>
                <a:latin typeface="Arial" pitchFamily="34" charset="0"/>
                <a:cs typeface="Arial" pitchFamily="34" charset="0"/>
              </a:rPr>
              <a:t>www.rtsfros/krishna/source/krishna.htm</a:t>
            </a:r>
            <a:endParaRPr lang="en-US" sz="1100" dirty="0"/>
          </a:p>
        </p:txBody>
      </p:sp>
      <p:pic>
        <p:nvPicPr>
          <p:cNvPr id="13" name="Picture 2" descr="G:\RTDAS Kirshna and Bhima Screen\KirshnaO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247" y="2406534"/>
            <a:ext cx="6831410" cy="409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rotWithShape="1">
          <a:blip r:embed="rId3" cstate="print">
            <a:extLst>
              <a:ext uri="{28A0092B-C50C-407E-A947-70E740481C1C}">
                <a14:useLocalDpi xmlns:a14="http://schemas.microsoft.com/office/drawing/2010/main" val="0"/>
              </a:ext>
            </a:extLst>
          </a:blip>
          <a:srcRect b="3225"/>
          <a:stretch/>
        </p:blipFill>
        <p:spPr>
          <a:xfrm>
            <a:off x="9677400" y="1806370"/>
            <a:ext cx="3540642" cy="4775235"/>
          </a:xfrm>
          <a:prstGeom prst="rect">
            <a:avLst/>
          </a:prstGeom>
        </p:spPr>
      </p:pic>
      <p:pic>
        <p:nvPicPr>
          <p:cNvPr id="12" name="Picture 3" descr="IndianEmbl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59001"/>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 name="Picture 2" descr="C:\Users\WB189165\AppData\Local\Microsoft\Windows\Temporary Internet Files\Content.Outlook\MGB3EX7I\World Bank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rot="19522049">
            <a:off x="6757000" y="3296026"/>
            <a:ext cx="443905"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p:nvPr/>
        </p:nvPicPr>
        <p:blipFill>
          <a:blip r:embed="rId6">
            <a:extLst>
              <a:ext uri="{28A0092B-C50C-407E-A947-70E740481C1C}">
                <a14:useLocalDpi xmlns:a14="http://schemas.microsoft.com/office/drawing/2010/main" val="0"/>
              </a:ext>
            </a:extLst>
          </a:blip>
          <a:srcRect/>
          <a:stretch>
            <a:fillRect/>
          </a:stretch>
        </p:blipFill>
        <p:spPr bwMode="auto">
          <a:xfrm>
            <a:off x="49900" y="2419511"/>
            <a:ext cx="4676775" cy="4072891"/>
          </a:xfrm>
          <a:prstGeom prst="rect">
            <a:avLst/>
          </a:prstGeom>
          <a:noFill/>
          <a:ln>
            <a:noFill/>
          </a:ln>
        </p:spPr>
      </p:pic>
      <p:sp>
        <p:nvSpPr>
          <p:cNvPr id="5" name="Rectangle 4"/>
          <p:cNvSpPr/>
          <p:nvPr/>
        </p:nvSpPr>
        <p:spPr>
          <a:xfrm>
            <a:off x="4724400" y="1206205"/>
            <a:ext cx="4572000"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r>
              <a:rPr lang="en-US" sz="2400" b="1" dirty="0">
                <a:effectLst>
                  <a:outerShdw blurRad="38100" dist="38100" dir="2700000" algn="tl">
                    <a:srgbClr val="000000">
                      <a:alpha val="43137"/>
                    </a:srgbClr>
                  </a:outerShdw>
                </a:effectLst>
                <a:latin typeface="Calibri" pitchFamily="34" charset="0"/>
              </a:rPr>
              <a:t>CWC uses upper river levels to forecast the flood in downstream which is good for large river basins</a:t>
            </a:r>
          </a:p>
        </p:txBody>
      </p:sp>
      <p:sp>
        <p:nvSpPr>
          <p:cNvPr id="6" name="Rectangle 5"/>
          <p:cNvSpPr/>
          <p:nvPr/>
        </p:nvSpPr>
        <p:spPr>
          <a:xfrm>
            <a:off x="0" y="1143000"/>
            <a:ext cx="4572000" cy="120032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b="1" dirty="0" smtClean="0">
                <a:effectLst>
                  <a:outerShdw blurRad="38100" dist="38100" dir="2700000" algn="tl">
                    <a:srgbClr val="000000">
                      <a:alpha val="43137"/>
                    </a:srgbClr>
                  </a:outerShdw>
                </a:effectLst>
                <a:latin typeface="Calibri" pitchFamily="34" charset="0"/>
              </a:rPr>
              <a:t>In small Catchments such as </a:t>
            </a:r>
            <a:r>
              <a:rPr lang="en-US" b="1" dirty="0" err="1" smtClean="0">
                <a:effectLst>
                  <a:outerShdw blurRad="38100" dist="38100" dir="2700000" algn="tl">
                    <a:srgbClr val="000000">
                      <a:alpha val="43137"/>
                    </a:srgbClr>
                  </a:outerShdw>
                </a:effectLst>
                <a:latin typeface="Calibri" pitchFamily="34" charset="0"/>
              </a:rPr>
              <a:t>Koyna</a:t>
            </a:r>
            <a:r>
              <a:rPr lang="en-US" b="1" dirty="0" smtClean="0">
                <a:effectLst>
                  <a:outerShdw blurRad="38100" dist="38100" dir="2700000" algn="tl">
                    <a:srgbClr val="000000">
                      <a:alpha val="43137"/>
                    </a:srgbClr>
                  </a:outerShdw>
                </a:effectLst>
                <a:latin typeface="Calibri" pitchFamily="34" charset="0"/>
              </a:rPr>
              <a:t> Dam has hardly 3-4 hours to operate the reservoir after the rain, therefore the climate forecast plays a greater role to prepare for releases</a:t>
            </a:r>
            <a:endParaRPr lang="en-US" b="1" dirty="0">
              <a:effectLst>
                <a:outerShdw blurRad="38100" dist="38100" dir="2700000" algn="tl">
                  <a:srgbClr val="000000">
                    <a:alpha val="43137"/>
                  </a:srgbClr>
                </a:outerShdw>
              </a:effectLst>
              <a:latin typeface="Calibri" pitchFamily="34" charset="0"/>
            </a:endParaRPr>
          </a:p>
        </p:txBody>
      </p:sp>
      <p:sp>
        <p:nvSpPr>
          <p:cNvPr id="18" name="Down Arrow 17"/>
          <p:cNvSpPr/>
          <p:nvPr/>
        </p:nvSpPr>
        <p:spPr>
          <a:xfrm rot="17907731">
            <a:off x="1798367" y="3628713"/>
            <a:ext cx="159478" cy="670702"/>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Pentagon 7"/>
          <p:cNvSpPr/>
          <p:nvPr/>
        </p:nvSpPr>
        <p:spPr>
          <a:xfrm rot="10503707">
            <a:off x="2973345" y="3646061"/>
            <a:ext cx="3349856" cy="180358"/>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Flowchart: Alternate Process 6"/>
          <p:cNvSpPr/>
          <p:nvPr/>
        </p:nvSpPr>
        <p:spPr>
          <a:xfrm>
            <a:off x="6019800" y="2902931"/>
            <a:ext cx="457200" cy="1067334"/>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77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1"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8" grpId="0" animBg="1"/>
      <p:bldP spid="8" grpId="0" animBg="1"/>
      <p:bldP spid="8" grpId="1"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0" y="0"/>
            <a:ext cx="9144000" cy="685800"/>
          </a:xfrm>
        </p:spPr>
        <p:txBody>
          <a:bodyPr>
            <a:normAutofit/>
          </a:bodyPr>
          <a:lstStyle/>
          <a:p>
            <a:pPr algn="ctr" eaLnBrk="1" hangingPunct="1"/>
            <a:r>
              <a:rPr lang="en-US" sz="3000" b="1" dirty="0" smtClean="0">
                <a:solidFill>
                  <a:srgbClr val="C00000"/>
                </a:solidFill>
                <a:effectLst>
                  <a:outerShdw blurRad="38100" dist="38100" dir="2700000" algn="tl">
                    <a:srgbClr val="000000">
                      <a:alpha val="43137"/>
                    </a:srgbClr>
                  </a:outerShdw>
                </a:effectLst>
              </a:rPr>
              <a:t>Component C: Flood Management</a:t>
            </a:r>
            <a:endParaRPr lang="en-US" sz="3000" b="1" dirty="0">
              <a:solidFill>
                <a:srgbClr val="C00000"/>
              </a:solidFill>
              <a:effectLst>
                <a:outerShdw blurRad="38100" dist="38100" dir="2700000" algn="tl">
                  <a:srgbClr val="000000">
                    <a:alpha val="43137"/>
                  </a:srgbClr>
                </a:outerShdw>
              </a:effectLst>
            </a:endParaRPr>
          </a:p>
        </p:txBody>
      </p:sp>
      <p:sp>
        <p:nvSpPr>
          <p:cNvPr id="5124" name="Rectangle 3"/>
          <p:cNvSpPr>
            <a:spLocks noGrp="1" noChangeArrowheads="1"/>
          </p:cNvSpPr>
          <p:nvPr>
            <p:ph type="body" idx="4294967295"/>
          </p:nvPr>
        </p:nvSpPr>
        <p:spPr>
          <a:xfrm>
            <a:off x="99204" y="979709"/>
            <a:ext cx="8960354" cy="1382491"/>
          </a:xfrm>
        </p:spPr>
        <p:txBody>
          <a:bodyPr>
            <a:normAutofit fontScale="55000" lnSpcReduction="20000"/>
          </a:bodyPr>
          <a:lstStyle/>
          <a:p>
            <a:pPr marL="400050" lvl="1" indent="0">
              <a:buNone/>
            </a:pPr>
            <a:r>
              <a:rPr lang="en-IN" sz="3800" b="1" dirty="0" smtClean="0">
                <a:solidFill>
                  <a:srgbClr val="0000FF"/>
                </a:solidFill>
                <a:effectLst>
                  <a:outerShdw blurRad="38100" dist="38100" dir="2700000" algn="tl">
                    <a:srgbClr val="000000">
                      <a:alpha val="43137"/>
                    </a:srgbClr>
                  </a:outerShdw>
                </a:effectLst>
              </a:rPr>
              <a:t>During HP3, Centralized flood forecasting system in association with </a:t>
            </a:r>
          </a:p>
          <a:p>
            <a:pPr marL="400050" lvl="1" indent="0">
              <a:buNone/>
            </a:pPr>
            <a:r>
              <a:rPr lang="en-IN" sz="3800" b="1" dirty="0" smtClean="0">
                <a:solidFill>
                  <a:srgbClr val="0000FF"/>
                </a:solidFill>
                <a:effectLst>
                  <a:outerShdw blurRad="38100" dist="38100" dir="2700000" algn="tl">
                    <a:srgbClr val="000000">
                      <a:alpha val="43137"/>
                    </a:srgbClr>
                  </a:outerShdw>
                </a:effectLst>
              </a:rPr>
              <a:t>IMD will be introduced and </a:t>
            </a:r>
          </a:p>
          <a:p>
            <a:pPr marL="400050" lvl="1" indent="0">
              <a:buNone/>
            </a:pPr>
            <a:r>
              <a:rPr lang="en-IN" sz="3800" b="1" dirty="0" smtClean="0">
                <a:solidFill>
                  <a:srgbClr val="0000FF"/>
                </a:solidFill>
                <a:effectLst>
                  <a:outerShdw blurRad="38100" dist="38100" dir="2700000" algn="tl">
                    <a:srgbClr val="000000">
                      <a:alpha val="43137"/>
                    </a:srgbClr>
                  </a:outerShdw>
                </a:effectLst>
              </a:rPr>
              <a:t>States/RBOs will be motivated to setup their online system.</a:t>
            </a:r>
            <a:endParaRPr lang="en-US" sz="1800" b="1" dirty="0"/>
          </a:p>
          <a:p>
            <a:pPr marL="1009650" lvl="1" indent="-609600">
              <a:buAutoNum type="alphaUcPeriod"/>
            </a:pPr>
            <a:endParaRPr lang="en-US" sz="1800" b="1" dirty="0" smtClean="0"/>
          </a:p>
          <a:p>
            <a:pPr marL="1009650" lvl="1" indent="-609600">
              <a:buAutoNum type="alphaUcPeriod"/>
            </a:pPr>
            <a:endParaRPr lang="en-US" sz="1800" b="1" dirty="0"/>
          </a:p>
          <a:p>
            <a:pPr marL="1009650" lvl="1" indent="-609600">
              <a:buAutoNum type="alphaUcPeriod"/>
            </a:pPr>
            <a:endParaRPr lang="en-US" sz="1800" b="1" dirty="0" smtClean="0"/>
          </a:p>
          <a:p>
            <a:pPr marL="1009650" lvl="1" indent="-609600">
              <a:buAutoNum type="alphaUcPeriod"/>
            </a:pPr>
            <a:endParaRPr lang="en-US" sz="1800" b="1" dirty="0"/>
          </a:p>
          <a:p>
            <a:pPr marL="1009650" lvl="1" indent="-609600">
              <a:buAutoNum type="alphaUcPeriod"/>
            </a:pPr>
            <a:endParaRPr lang="en-US" sz="1800" b="1" dirty="0" smtClean="0"/>
          </a:p>
          <a:p>
            <a:pPr marL="1009650" lvl="1" indent="-609600">
              <a:buAutoNum type="alphaUcPeriod"/>
            </a:pPr>
            <a:endParaRPr lang="en-US" sz="1800" b="1" dirty="0" smtClean="0"/>
          </a:p>
        </p:txBody>
      </p:sp>
      <p:grpSp>
        <p:nvGrpSpPr>
          <p:cNvPr id="18" name="Group 17"/>
          <p:cNvGrpSpPr/>
          <p:nvPr/>
        </p:nvGrpSpPr>
        <p:grpSpPr>
          <a:xfrm>
            <a:off x="200830" y="2209800"/>
            <a:ext cx="2849700" cy="3349056"/>
            <a:chOff x="1717707" y="1554146"/>
            <a:chExt cx="4648200" cy="5106782"/>
          </a:xfrm>
        </p:grpSpPr>
        <p:pic>
          <p:nvPicPr>
            <p:cNvPr id="12" name="Picture 3" descr="india-map-river-bas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707" y="1611090"/>
              <a:ext cx="46482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5"/>
            <p:cNvSpPr>
              <a:spLocks noChangeArrowheads="1"/>
            </p:cNvSpPr>
            <p:nvPr/>
          </p:nvSpPr>
          <p:spPr bwMode="auto">
            <a:xfrm>
              <a:off x="2743200" y="4343400"/>
              <a:ext cx="917448" cy="1161479"/>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Box 8"/>
            <p:cNvSpPr txBox="1"/>
            <p:nvPr/>
          </p:nvSpPr>
          <p:spPr>
            <a:xfrm>
              <a:off x="2308334" y="2224872"/>
              <a:ext cx="2199476" cy="398914"/>
            </a:xfrm>
            <a:prstGeom prst="rect">
              <a:avLst/>
            </a:prstGeom>
            <a:noFill/>
          </p:spPr>
          <p:txBody>
            <a:bodyPr wrap="none" rtlCol="0">
              <a:spAutoFit/>
            </a:bodyPr>
            <a:lstStyle/>
            <a:p>
              <a:r>
                <a:rPr lang="en-IN" sz="1100" b="1" dirty="0" err="1" smtClean="0">
                  <a:solidFill>
                    <a:srgbClr val="FF0000"/>
                  </a:solidFill>
                  <a:effectLst>
                    <a:outerShdw blurRad="38100" dist="38100" dir="2700000" algn="tl">
                      <a:srgbClr val="000000">
                        <a:alpha val="43137"/>
                      </a:srgbClr>
                    </a:outerShdw>
                  </a:effectLst>
                </a:rPr>
                <a:t>Bhakra</a:t>
              </a:r>
              <a:r>
                <a:rPr lang="en-IN" sz="1100" b="1" dirty="0" smtClean="0">
                  <a:solidFill>
                    <a:srgbClr val="FF0000"/>
                  </a:solidFill>
                  <a:effectLst>
                    <a:outerShdw blurRad="38100" dist="38100" dir="2700000" algn="tl">
                      <a:srgbClr val="000000">
                        <a:alpha val="43137"/>
                      </a:srgbClr>
                    </a:outerShdw>
                  </a:effectLst>
                </a:rPr>
                <a:t> – Beas Basin</a:t>
              </a:r>
              <a:endParaRPr lang="en-IN" sz="1100" b="1" dirty="0">
                <a:solidFill>
                  <a:srgbClr val="FF0000"/>
                </a:solidFill>
                <a:effectLst>
                  <a:outerShdw blurRad="38100" dist="38100" dir="2700000" algn="tl">
                    <a:srgbClr val="000000">
                      <a:alpha val="43137"/>
                    </a:srgbClr>
                  </a:outerShdw>
                </a:effectLst>
              </a:endParaRPr>
            </a:p>
          </p:txBody>
        </p:sp>
        <p:sp>
          <p:nvSpPr>
            <p:cNvPr id="17" name="TextBox 16"/>
            <p:cNvSpPr txBox="1"/>
            <p:nvPr/>
          </p:nvSpPr>
          <p:spPr>
            <a:xfrm>
              <a:off x="1742091" y="4712732"/>
              <a:ext cx="3098929" cy="398914"/>
            </a:xfrm>
            <a:prstGeom prst="rect">
              <a:avLst/>
            </a:prstGeom>
            <a:noFill/>
          </p:spPr>
          <p:txBody>
            <a:bodyPr wrap="none" rtlCol="0">
              <a:spAutoFit/>
            </a:bodyPr>
            <a:lstStyle/>
            <a:p>
              <a:r>
                <a:rPr lang="en-IN" sz="1100" b="1" dirty="0" smtClean="0">
                  <a:solidFill>
                    <a:srgbClr val="FF0000"/>
                  </a:solidFill>
                  <a:effectLst>
                    <a:outerShdw blurRad="38100" dist="38100" dir="2700000" algn="tl">
                      <a:srgbClr val="000000">
                        <a:alpha val="43137"/>
                      </a:srgbClr>
                    </a:outerShdw>
                  </a:effectLst>
                </a:rPr>
                <a:t>Upper Krishna &amp; </a:t>
              </a:r>
              <a:r>
                <a:rPr lang="en-IN" sz="1100" b="1" dirty="0" err="1" smtClean="0">
                  <a:solidFill>
                    <a:srgbClr val="FF0000"/>
                  </a:solidFill>
                  <a:effectLst>
                    <a:outerShdw blurRad="38100" dist="38100" dir="2700000" algn="tl">
                      <a:srgbClr val="000000">
                        <a:alpha val="43137"/>
                      </a:srgbClr>
                    </a:outerShdw>
                  </a:effectLst>
                </a:rPr>
                <a:t>Bhima</a:t>
              </a:r>
              <a:r>
                <a:rPr lang="en-IN" sz="1100" b="1" dirty="0" smtClean="0">
                  <a:solidFill>
                    <a:srgbClr val="FF0000"/>
                  </a:solidFill>
                  <a:effectLst>
                    <a:outerShdw blurRad="38100" dist="38100" dir="2700000" algn="tl">
                      <a:srgbClr val="000000">
                        <a:alpha val="43137"/>
                      </a:srgbClr>
                    </a:outerShdw>
                  </a:effectLst>
                </a:rPr>
                <a:t> Basin</a:t>
              </a:r>
              <a:endParaRPr lang="en-IN" sz="1100" b="1" dirty="0">
                <a:solidFill>
                  <a:srgbClr val="FF0000"/>
                </a:solidFill>
                <a:effectLst>
                  <a:outerShdw blurRad="38100" dist="38100" dir="2700000" algn="tl">
                    <a:srgbClr val="000000">
                      <a:alpha val="43137"/>
                    </a:srgbClr>
                  </a:outerShdw>
                </a:effectLst>
              </a:endParaRPr>
            </a:p>
          </p:txBody>
        </p:sp>
        <p:sp>
          <p:nvSpPr>
            <p:cNvPr id="15" name="Rectangle 14"/>
            <p:cNvSpPr/>
            <p:nvPr/>
          </p:nvSpPr>
          <p:spPr>
            <a:xfrm>
              <a:off x="1717707" y="1554146"/>
              <a:ext cx="990600" cy="670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 name="Rectangle 2"/>
          <p:cNvSpPr/>
          <p:nvPr/>
        </p:nvSpPr>
        <p:spPr>
          <a:xfrm>
            <a:off x="74820" y="5732834"/>
            <a:ext cx="843519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400" b="1" dirty="0" smtClean="0">
                <a:effectLst>
                  <a:outerShdw blurRad="38100" dist="38100" dir="2700000" algn="tl">
                    <a:srgbClr val="000000">
                      <a:alpha val="43137"/>
                    </a:srgbClr>
                  </a:outerShdw>
                </a:effectLst>
              </a:rPr>
              <a:t>The formation of river basin modelling group by CWC and Riparian States, </a:t>
            </a:r>
            <a:endParaRPr lang="en-US" sz="2400" b="1" dirty="0">
              <a:effectLst>
                <a:outerShdw blurRad="38100" dist="38100" dir="2700000" algn="tl">
                  <a:srgbClr val="000000">
                    <a:alpha val="43137"/>
                  </a:srgbClr>
                </a:outerShdw>
              </a:effectLst>
            </a:endParaRPr>
          </a:p>
        </p:txBody>
      </p:sp>
      <p:pic>
        <p:nvPicPr>
          <p:cNvPr id="16"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276600" y="2247144"/>
            <a:ext cx="5545903"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defRPr/>
            </a:pPr>
            <a:r>
              <a:rPr lang="en-US" sz="2400" b="1" dirty="0" err="1" smtClean="0">
                <a:solidFill>
                  <a:srgbClr val="00009E"/>
                </a:solidFill>
              </a:rPr>
              <a:t>MoWR</a:t>
            </a:r>
            <a:r>
              <a:rPr lang="en-US" sz="2400" b="1" dirty="0" smtClean="0">
                <a:solidFill>
                  <a:srgbClr val="00009E"/>
                </a:solidFill>
              </a:rPr>
              <a:t> is coordinating with</a:t>
            </a:r>
          </a:p>
          <a:p>
            <a:pPr marL="457200" lvl="0" indent="-457200">
              <a:buFont typeface="Arial" panose="020B0604020202020204" pitchFamily="34" charset="0"/>
              <a:buChar char="•"/>
              <a:defRPr/>
            </a:pPr>
            <a:r>
              <a:rPr lang="en-US" sz="2400" b="1" dirty="0" smtClean="0">
                <a:solidFill>
                  <a:srgbClr val="00009E"/>
                </a:solidFill>
              </a:rPr>
              <a:t>IMD for improved and real time weather forecast System.</a:t>
            </a:r>
          </a:p>
          <a:p>
            <a:pPr marL="457200" lvl="0" indent="-457200">
              <a:buFont typeface="Arial" panose="020B0604020202020204" pitchFamily="34" charset="0"/>
              <a:buChar char="•"/>
              <a:defRPr/>
            </a:pPr>
            <a:r>
              <a:rPr lang="en-US" sz="2400" b="1" dirty="0" smtClean="0">
                <a:solidFill>
                  <a:srgbClr val="00009E"/>
                </a:solidFill>
              </a:rPr>
              <a:t>Survey of India and NRSC to provide DEM for flood mapping developed through Satellite and LIDAR Survey</a:t>
            </a:r>
          </a:p>
          <a:p>
            <a:pPr lvl="0">
              <a:defRPr/>
            </a:pPr>
            <a:r>
              <a:rPr lang="en-US" sz="2400" b="1" dirty="0" err="1" smtClean="0">
                <a:solidFill>
                  <a:srgbClr val="00009E"/>
                </a:solidFill>
              </a:rPr>
              <a:t>MoU</a:t>
            </a:r>
            <a:r>
              <a:rPr lang="en-US" sz="2400" b="1" dirty="0" smtClean="0">
                <a:solidFill>
                  <a:srgbClr val="00009E"/>
                </a:solidFill>
              </a:rPr>
              <a:t> to be signed among concerned agencies</a:t>
            </a:r>
          </a:p>
        </p:txBody>
      </p:sp>
    </p:spTree>
    <p:extLst>
      <p:ext uri="{BB962C8B-B14F-4D97-AF65-F5344CB8AC3E}">
        <p14:creationId xmlns:p14="http://schemas.microsoft.com/office/powerpoint/2010/main" val="53762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http://aquiferindia.org/images/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489104"/>
            <a:ext cx="2105158" cy="22623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24</a:t>
            </a:fld>
            <a:endParaRPr lang="en-US" sz="1000">
              <a:latin typeface="+mn-lt"/>
            </a:endParaRPr>
          </a:p>
        </p:txBody>
      </p:sp>
      <p:sp>
        <p:nvSpPr>
          <p:cNvPr id="5123" name="Rectangle 2"/>
          <p:cNvSpPr>
            <a:spLocks noGrp="1" noChangeArrowheads="1"/>
          </p:cNvSpPr>
          <p:nvPr>
            <p:ph type="title" idx="4294967295"/>
          </p:nvPr>
        </p:nvSpPr>
        <p:spPr>
          <a:xfrm>
            <a:off x="0" y="0"/>
            <a:ext cx="9144000" cy="685800"/>
          </a:xfrm>
        </p:spPr>
        <p:txBody>
          <a:bodyPr>
            <a:normAutofit/>
          </a:bodyPr>
          <a:lstStyle/>
          <a:p>
            <a:pPr algn="ctr" eaLnBrk="1" hangingPunct="1"/>
            <a:r>
              <a:rPr lang="en-US" sz="3000" b="1" dirty="0" smtClean="0">
                <a:solidFill>
                  <a:srgbClr val="FF0000"/>
                </a:solidFill>
                <a:effectLst>
                  <a:outerShdw blurRad="38100" dist="38100" dir="2700000" algn="tl">
                    <a:srgbClr val="000000">
                      <a:alpha val="43137"/>
                    </a:srgbClr>
                  </a:outerShdw>
                </a:effectLst>
              </a:rPr>
              <a:t>Component C: Groundwater management</a:t>
            </a:r>
            <a:endParaRPr lang="en-US" sz="3000" b="1" dirty="0">
              <a:solidFill>
                <a:srgbClr val="FF0000"/>
              </a:solidFill>
              <a:effectLst>
                <a:outerShdw blurRad="38100" dist="38100" dir="2700000" algn="tl">
                  <a:srgbClr val="000000">
                    <a:alpha val="43137"/>
                  </a:srgbClr>
                </a:outerShdw>
              </a:effectLst>
            </a:endParaRPr>
          </a:p>
        </p:txBody>
      </p:sp>
      <p:cxnSp>
        <p:nvCxnSpPr>
          <p:cNvPr id="6" name="Straight Connector 5"/>
          <p:cNvCxnSpPr/>
          <p:nvPr/>
        </p:nvCxnSpPr>
        <p:spPr>
          <a:xfrm>
            <a:off x="0" y="6858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2" descr="C:\Users\Raj Singh\Pictures\IndianEmbl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 y="685800"/>
            <a:ext cx="7467600" cy="1200329"/>
          </a:xfrm>
          <a:prstGeom prst="rect">
            <a:avLst/>
          </a:prstGeom>
        </p:spPr>
        <p:txBody>
          <a:bodyPr wrap="square">
            <a:spAutoFit/>
          </a:bodyPr>
          <a:lstStyle/>
          <a:p>
            <a:pPr algn="just"/>
            <a:r>
              <a:rPr lang="en-GB" sz="2400" b="1" dirty="0" smtClean="0">
                <a:solidFill>
                  <a:srgbClr val="0000FF"/>
                </a:solidFill>
                <a:effectLst>
                  <a:outerShdw blurRad="38100" dist="38100" dir="2700000" algn="tl">
                    <a:srgbClr val="000000">
                      <a:alpha val="43137"/>
                    </a:srgbClr>
                  </a:outerShdw>
                </a:effectLst>
              </a:rPr>
              <a:t>During HP2, six pilots were tested to develop time and cost effective techniques for geophysical measurement.</a:t>
            </a:r>
          </a:p>
          <a:p>
            <a:pPr algn="just"/>
            <a:endParaRPr lang="en-GB" sz="2400" b="1" dirty="0">
              <a:solidFill>
                <a:srgbClr val="0000FF"/>
              </a:solidFill>
              <a:effectLst>
                <a:outerShdw blurRad="38100" dist="38100" dir="2700000" algn="tl">
                  <a:srgbClr val="000000">
                    <a:alpha val="43137"/>
                  </a:srgbClr>
                </a:outerShdw>
              </a:effectLst>
            </a:endParaRPr>
          </a:p>
        </p:txBody>
      </p:sp>
      <p:sp>
        <p:nvSpPr>
          <p:cNvPr id="4" name="Rectangle 3"/>
          <p:cNvSpPr/>
          <p:nvPr/>
        </p:nvSpPr>
        <p:spPr>
          <a:xfrm>
            <a:off x="634266" y="1470630"/>
            <a:ext cx="8509733" cy="1938992"/>
          </a:xfrm>
          <a:prstGeom prst="rect">
            <a:avLst/>
          </a:prstGeom>
        </p:spPr>
        <p:txBody>
          <a:bodyPr wrap="square">
            <a:spAutoFit/>
          </a:bodyPr>
          <a:lstStyle/>
          <a:p>
            <a:r>
              <a:rPr lang="en-GB" sz="2400" b="1" dirty="0" smtClean="0">
                <a:solidFill>
                  <a:srgbClr val="0000FF"/>
                </a:solidFill>
                <a:effectLst>
                  <a:outerShdw blurRad="38100" dist="38100" dir="2700000" algn="tl">
                    <a:srgbClr val="000000">
                      <a:alpha val="43137"/>
                    </a:srgbClr>
                  </a:outerShdw>
                </a:effectLst>
              </a:rPr>
              <a:t>HP3 program will support:</a:t>
            </a:r>
            <a:endParaRPr lang="en-IN" sz="2400" b="1" dirty="0" smtClean="0"/>
          </a:p>
          <a:p>
            <a:pPr marL="285750" indent="-285750">
              <a:buFont typeface="Arial" pitchFamily="34" charset="0"/>
              <a:buChar char="•"/>
            </a:pPr>
            <a:r>
              <a:rPr lang="en-IN" sz="2400" b="1" dirty="0" smtClean="0"/>
              <a:t>Support National </a:t>
            </a:r>
            <a:r>
              <a:rPr lang="en-IN" sz="2400" b="1" dirty="0"/>
              <a:t>Aquifer Mapping </a:t>
            </a:r>
            <a:r>
              <a:rPr lang="en-IN" sz="2400" b="1" dirty="0" smtClean="0"/>
              <a:t>program through innovative systems</a:t>
            </a:r>
          </a:p>
          <a:p>
            <a:pPr marL="285750" indent="-285750">
              <a:buFont typeface="Arial" pitchFamily="34" charset="0"/>
              <a:buChar char="•"/>
            </a:pPr>
            <a:r>
              <a:rPr lang="en-IN" sz="2400" b="1" dirty="0" smtClean="0"/>
              <a:t>Study Surface-groundwater interaction</a:t>
            </a:r>
          </a:p>
          <a:p>
            <a:pPr marL="285750" indent="-285750">
              <a:buFont typeface="Arial" pitchFamily="34" charset="0"/>
              <a:buChar char="•"/>
            </a:pPr>
            <a:r>
              <a:rPr lang="en-IN" sz="2400" b="1" dirty="0" smtClean="0"/>
              <a:t>Community based groundwater monitoring and management</a:t>
            </a:r>
          </a:p>
        </p:txBody>
      </p:sp>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rcRect l="27068" t="9269" r="21733" b="17511"/>
          <a:stretch/>
        </p:blipFill>
        <p:spPr>
          <a:xfrm>
            <a:off x="914400" y="3367502"/>
            <a:ext cx="2590800" cy="2866468"/>
          </a:xfrm>
          <a:prstGeom prst="rect">
            <a:avLst/>
          </a:prstGeom>
          <a:ln>
            <a:solidFill>
              <a:schemeClr val="tx1"/>
            </a:solidFill>
          </a:ln>
        </p:spPr>
      </p:pic>
      <p:sp>
        <p:nvSpPr>
          <p:cNvPr id="10" name="Rectangle 9"/>
          <p:cNvSpPr/>
          <p:nvPr/>
        </p:nvSpPr>
        <p:spPr>
          <a:xfrm>
            <a:off x="0" y="5751493"/>
            <a:ext cx="895084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ctr">
              <a:defRPr/>
            </a:pPr>
            <a:r>
              <a:rPr lang="en-US" sz="2800" b="1" dirty="0" smtClean="0">
                <a:solidFill>
                  <a:srgbClr val="00009E"/>
                </a:solidFill>
              </a:rPr>
              <a:t>Included collaborations with NGRI India; </a:t>
            </a:r>
            <a:r>
              <a:rPr lang="en-US" sz="2800" b="1" dirty="0">
                <a:solidFill>
                  <a:srgbClr val="00009E"/>
                </a:solidFill>
              </a:rPr>
              <a:t>Aarhus University. </a:t>
            </a:r>
            <a:r>
              <a:rPr lang="en-US" sz="2800" b="1" dirty="0" smtClean="0">
                <a:solidFill>
                  <a:srgbClr val="00009E"/>
                </a:solidFill>
              </a:rPr>
              <a:t>Denmark and technical guidance of USGS</a:t>
            </a:r>
            <a:endParaRPr lang="en-US" sz="2800" b="1" dirty="0">
              <a:solidFill>
                <a:srgbClr val="00009E"/>
              </a:solidFill>
            </a:endParaRPr>
          </a:p>
        </p:txBody>
      </p:sp>
    </p:spTree>
    <p:extLst>
      <p:ext uri="{BB962C8B-B14F-4D97-AF65-F5344CB8AC3E}">
        <p14:creationId xmlns:p14="http://schemas.microsoft.com/office/powerpoint/2010/main" val="315420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normAutofit/>
          </a:bodyPr>
          <a:lstStyle/>
          <a:p>
            <a:r>
              <a:rPr lang="en-US" sz="2400" b="1" dirty="0" smtClean="0">
                <a:solidFill>
                  <a:srgbClr val="FF0000"/>
                </a:solidFill>
              </a:rPr>
              <a:t>Component D: Improving Institutions and Capacity Building</a:t>
            </a:r>
            <a:endParaRPr lang="en-US" sz="2400" b="1" dirty="0">
              <a:solidFill>
                <a:srgbClr val="FF0000"/>
              </a:solidFill>
            </a:endParaRPr>
          </a:p>
        </p:txBody>
      </p:sp>
      <p:sp>
        <p:nvSpPr>
          <p:cNvPr id="3" name="Content Placeholder 2"/>
          <p:cNvSpPr>
            <a:spLocks noGrp="1"/>
          </p:cNvSpPr>
          <p:nvPr>
            <p:ph idx="1"/>
          </p:nvPr>
        </p:nvSpPr>
        <p:spPr>
          <a:xfrm>
            <a:off x="228600" y="762000"/>
            <a:ext cx="6096000" cy="5638800"/>
          </a:xfrm>
        </p:spPr>
        <p:txBody>
          <a:bodyPr>
            <a:noAutofit/>
          </a:bodyPr>
          <a:lstStyle/>
          <a:p>
            <a:pPr marL="0" indent="0">
              <a:buNone/>
            </a:pPr>
            <a:r>
              <a:rPr lang="en-US" sz="2000" b="1" i="1" dirty="0" smtClean="0">
                <a:solidFill>
                  <a:srgbClr val="00009E"/>
                </a:solidFill>
                <a:effectLst>
                  <a:outerShdw blurRad="38100" dist="38100" dir="2700000" algn="tl">
                    <a:srgbClr val="000000">
                      <a:alpha val="43137"/>
                    </a:srgbClr>
                  </a:outerShdw>
                </a:effectLst>
              </a:rPr>
              <a:t>Integrated </a:t>
            </a:r>
            <a:r>
              <a:rPr lang="en-US" sz="2000" b="1" i="1" dirty="0">
                <a:solidFill>
                  <a:srgbClr val="00009E"/>
                </a:solidFill>
                <a:effectLst>
                  <a:outerShdw blurRad="38100" dist="38100" dir="2700000" algn="tl">
                    <a:srgbClr val="000000">
                      <a:alpha val="43137"/>
                    </a:srgbClr>
                  </a:outerShdw>
                </a:effectLst>
              </a:rPr>
              <a:t>Water Resources Knowledge Centers</a:t>
            </a:r>
          </a:p>
          <a:p>
            <a:pPr marL="457200" lvl="1" indent="-457200">
              <a:buFont typeface="Arial" panose="020B0604020202020204" pitchFamily="34" charset="0"/>
              <a:buChar char="•"/>
            </a:pPr>
            <a:r>
              <a:rPr lang="en-US" sz="2000" b="1" dirty="0">
                <a:effectLst>
                  <a:outerShdw blurRad="38100" dist="38100" dir="2700000" algn="tl">
                    <a:srgbClr val="000000">
                      <a:alpha val="43137"/>
                    </a:srgbClr>
                  </a:outerShdw>
                </a:effectLst>
              </a:rPr>
              <a:t>Establishment of the National Water Informatics </a:t>
            </a:r>
            <a:r>
              <a:rPr lang="en-US" sz="2000" b="1" dirty="0" smtClean="0">
                <a:effectLst>
                  <a:outerShdw blurRad="38100" dist="38100" dir="2700000" algn="tl">
                    <a:srgbClr val="000000">
                      <a:alpha val="43137"/>
                    </a:srgbClr>
                  </a:outerShdw>
                </a:effectLst>
              </a:rPr>
              <a:t>Center: </a:t>
            </a:r>
            <a:r>
              <a:rPr lang="en-US" sz="2000" b="1" dirty="0" smtClean="0">
                <a:solidFill>
                  <a:srgbClr val="FF0000"/>
                </a:solidFill>
                <a:effectLst>
                  <a:outerShdw blurRad="38100" dist="38100" dir="2700000" algn="tl">
                    <a:srgbClr val="000000">
                      <a:alpha val="43137"/>
                    </a:srgbClr>
                  </a:outerShdw>
                </a:effectLst>
              </a:rPr>
              <a:t>Institutional Arrangements are to be worked out.</a:t>
            </a:r>
          </a:p>
          <a:p>
            <a:pPr marL="457200" lvl="1" indent="-457200">
              <a:buFont typeface="Arial" panose="020B0604020202020204" pitchFamily="34" charset="0"/>
              <a:buChar char="•"/>
            </a:pPr>
            <a:r>
              <a:rPr lang="en-US" sz="2000" b="1" dirty="0" smtClean="0">
                <a:effectLst>
                  <a:outerShdw blurRad="38100" dist="38100" dir="2700000" algn="tl">
                    <a:srgbClr val="000000">
                      <a:alpha val="43137"/>
                    </a:srgbClr>
                  </a:outerShdw>
                </a:effectLst>
              </a:rPr>
              <a:t>River basin modelling centers: </a:t>
            </a:r>
            <a:r>
              <a:rPr lang="en-US" sz="2000" b="1" dirty="0" smtClean="0">
                <a:solidFill>
                  <a:srgbClr val="FF0000"/>
                </a:solidFill>
                <a:effectLst>
                  <a:outerShdw blurRad="38100" dist="38100" dir="2700000" algn="tl">
                    <a:srgbClr val="000000">
                      <a:alpha val="43137"/>
                    </a:srgbClr>
                  </a:outerShdw>
                </a:effectLst>
              </a:rPr>
              <a:t>Select river basins to pilot</a:t>
            </a:r>
          </a:p>
          <a:p>
            <a:pPr marL="457200" lvl="1" indent="-457200">
              <a:buFont typeface="Arial" panose="020B0604020202020204" pitchFamily="34" charset="0"/>
              <a:buChar char="•"/>
            </a:pPr>
            <a:r>
              <a:rPr lang="en-US" sz="2000" b="1" dirty="0" smtClean="0">
                <a:effectLst>
                  <a:outerShdw blurRad="38100" dist="38100" dir="2700000" algn="tl">
                    <a:srgbClr val="000000">
                      <a:alpha val="43137"/>
                    </a:srgbClr>
                  </a:outerShdw>
                </a:effectLst>
              </a:rPr>
              <a:t>Groundwater modelling center: </a:t>
            </a:r>
            <a:r>
              <a:rPr lang="en-US" sz="2000" b="1" dirty="0" smtClean="0">
                <a:solidFill>
                  <a:srgbClr val="FF0000"/>
                </a:solidFill>
                <a:effectLst>
                  <a:outerShdw blurRad="38100" dist="38100" dir="2700000" algn="tl">
                    <a:srgbClr val="000000">
                      <a:alpha val="43137"/>
                    </a:srgbClr>
                  </a:outerShdw>
                </a:effectLst>
              </a:rPr>
              <a:t>Initiate selection of region and planning</a:t>
            </a:r>
          </a:p>
          <a:p>
            <a:pPr marL="0" lvl="1" indent="0">
              <a:buNone/>
            </a:pPr>
            <a:endParaRPr lang="en-US" sz="2000" dirty="0" smtClean="0">
              <a:effectLst>
                <a:outerShdw blurRad="38100" dist="38100" dir="2700000" algn="tl">
                  <a:srgbClr val="000000">
                    <a:alpha val="43137"/>
                  </a:srgbClr>
                </a:outerShdw>
              </a:effectLst>
            </a:endParaRPr>
          </a:p>
          <a:p>
            <a:pPr marL="0" indent="0">
              <a:buNone/>
            </a:pPr>
            <a:r>
              <a:rPr lang="en-US" sz="2000" b="1" i="1" dirty="0" smtClean="0">
                <a:solidFill>
                  <a:srgbClr val="00009E"/>
                </a:solidFill>
                <a:effectLst>
                  <a:outerShdw blurRad="38100" dist="38100" dir="2700000" algn="tl">
                    <a:srgbClr val="000000">
                      <a:alpha val="43137"/>
                    </a:srgbClr>
                  </a:outerShdw>
                </a:effectLst>
              </a:rPr>
              <a:t>Center of excellence at central and State levels:</a:t>
            </a:r>
          </a:p>
          <a:p>
            <a:pPr marL="0" indent="0">
              <a:buNone/>
            </a:pPr>
            <a:r>
              <a:rPr lang="en-US" sz="2000" b="1" dirty="0" smtClean="0">
                <a:effectLst>
                  <a:outerShdw blurRad="38100" dist="38100" dir="2700000" algn="tl">
                    <a:srgbClr val="000000">
                      <a:alpha val="43137"/>
                    </a:srgbClr>
                  </a:outerShdw>
                </a:effectLst>
              </a:rPr>
              <a:t>To facilitate knowledge exchange:</a:t>
            </a:r>
            <a:endParaRPr lang="en-US" sz="2000" b="1" dirty="0">
              <a:effectLst>
                <a:outerShdw blurRad="38100" dist="38100" dir="2700000" algn="tl">
                  <a:srgbClr val="000000">
                    <a:alpha val="43137"/>
                  </a:srgbClr>
                </a:outerShdw>
              </a:effectLst>
            </a:endParaRPr>
          </a:p>
          <a:p>
            <a:pPr marL="457200" lvl="1" indent="-457200">
              <a:buFont typeface="Arial" panose="020B0604020202020204" pitchFamily="34" charset="0"/>
              <a:buChar char="•"/>
            </a:pPr>
            <a:r>
              <a:rPr lang="en-US" sz="2000" b="1" dirty="0">
                <a:effectLst>
                  <a:outerShdw blurRad="38100" dist="38100" dir="2700000" algn="tl">
                    <a:srgbClr val="000000">
                      <a:alpha val="43137"/>
                    </a:srgbClr>
                  </a:outerShdw>
                </a:effectLst>
              </a:rPr>
              <a:t>W</a:t>
            </a:r>
            <a:r>
              <a:rPr lang="en-US" sz="2000" b="1" dirty="0" smtClean="0">
                <a:effectLst>
                  <a:outerShdw blurRad="38100" dist="38100" dir="2700000" algn="tl">
                    <a:srgbClr val="000000">
                      <a:alpha val="43137"/>
                    </a:srgbClr>
                  </a:outerShdw>
                </a:effectLst>
              </a:rPr>
              <a:t>ith internationally reputed Institutes</a:t>
            </a:r>
            <a:endParaRPr lang="en-US" sz="2000" b="1" dirty="0">
              <a:effectLst>
                <a:outerShdw blurRad="38100" dist="38100" dir="2700000" algn="tl">
                  <a:srgbClr val="000000">
                    <a:alpha val="43137"/>
                  </a:srgbClr>
                </a:outerShdw>
              </a:effectLst>
            </a:endParaRPr>
          </a:p>
          <a:p>
            <a:pPr marL="457200" lvl="1" indent="-457200">
              <a:buFont typeface="Arial" panose="020B0604020202020204" pitchFamily="34" charset="0"/>
              <a:buChar char="•"/>
            </a:pPr>
            <a:r>
              <a:rPr lang="en-US" sz="2000" b="1" dirty="0">
                <a:effectLst>
                  <a:outerShdw blurRad="38100" dist="38100" dir="2700000" algn="tl">
                    <a:srgbClr val="000000">
                      <a:alpha val="43137"/>
                    </a:srgbClr>
                  </a:outerShdw>
                </a:effectLst>
              </a:rPr>
              <a:t>States may </a:t>
            </a:r>
            <a:r>
              <a:rPr lang="en-US" sz="2000" b="1" dirty="0" smtClean="0">
                <a:effectLst>
                  <a:outerShdw blurRad="38100" dist="38100" dir="2700000" algn="tl">
                    <a:srgbClr val="000000">
                      <a:alpha val="43137"/>
                    </a:srgbClr>
                  </a:outerShdw>
                </a:effectLst>
              </a:rPr>
              <a:t>consider reforming WALMIs/IMTI</a:t>
            </a:r>
          </a:p>
          <a:p>
            <a:pPr marL="457200" lvl="1" indent="-457200">
              <a:buFont typeface="Arial" panose="020B0604020202020204" pitchFamily="34" charset="0"/>
              <a:buChar char="•"/>
            </a:pPr>
            <a:r>
              <a:rPr lang="en-US" sz="2000" b="1" dirty="0" smtClean="0">
                <a:effectLst>
                  <a:outerShdw blurRad="38100" dist="38100" dir="2700000" algn="tl">
                    <a:srgbClr val="000000">
                      <a:alpha val="43137"/>
                    </a:srgbClr>
                  </a:outerShdw>
                </a:effectLst>
              </a:rPr>
              <a:t>Project is not limited to Hydrology and aims at excelling in irrigation management also.</a:t>
            </a:r>
          </a:p>
          <a:p>
            <a:pPr marL="0" lvl="1" indent="0">
              <a:buNone/>
            </a:pPr>
            <a:endParaRPr lang="en-US" sz="2000" dirty="0">
              <a:effectLst>
                <a:outerShdw blurRad="38100" dist="38100" dir="2700000" algn="tl">
                  <a:srgbClr val="000000">
                    <a:alpha val="43137"/>
                  </a:srgbClr>
                </a:outerShdw>
              </a:effectLst>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629400" y="2209800"/>
            <a:ext cx="2198474" cy="1341438"/>
          </a:xfrm>
          <a:prstGeom prst="rect">
            <a:avLst/>
          </a:prstGeom>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9302" b="11628"/>
          <a:stretch>
            <a:fillRect/>
          </a:stretch>
        </p:blipFill>
        <p:spPr bwMode="auto">
          <a:xfrm>
            <a:off x="6553200" y="4267200"/>
            <a:ext cx="2180621" cy="1219200"/>
          </a:xfrm>
          <a:prstGeom prst="rect">
            <a:avLst/>
          </a:prstGeom>
          <a:noFill/>
          <a:ln w="9525">
            <a:noFill/>
            <a:miter lim="800000"/>
            <a:headEnd/>
            <a:tailEnd/>
          </a:ln>
          <a:effectLst/>
        </p:spPr>
      </p:pic>
      <p:pic>
        <p:nvPicPr>
          <p:cNvPr id="8" name="Picture 2" descr="C:\Users\Raj Singh\Pictures\IndianEmble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7620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977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normAutofit/>
          </a:bodyPr>
          <a:lstStyle/>
          <a:p>
            <a:r>
              <a:rPr lang="en-US" sz="2400" b="1" dirty="0" smtClean="0">
                <a:solidFill>
                  <a:srgbClr val="FF0000"/>
                </a:solidFill>
              </a:rPr>
              <a:t>Component D: Improving Institutions and Capacity Building</a:t>
            </a:r>
            <a:endParaRPr lang="en-US" sz="2400" b="1" dirty="0">
              <a:solidFill>
                <a:srgbClr val="FF0000"/>
              </a:solidFill>
            </a:endParaRPr>
          </a:p>
        </p:txBody>
      </p:sp>
      <p:sp>
        <p:nvSpPr>
          <p:cNvPr id="3" name="Content Placeholder 2"/>
          <p:cNvSpPr>
            <a:spLocks noGrp="1"/>
          </p:cNvSpPr>
          <p:nvPr>
            <p:ph idx="1"/>
          </p:nvPr>
        </p:nvSpPr>
        <p:spPr>
          <a:xfrm>
            <a:off x="228600" y="798576"/>
            <a:ext cx="6553200" cy="5473700"/>
          </a:xfrm>
        </p:spPr>
        <p:txBody>
          <a:bodyPr>
            <a:noAutofit/>
          </a:bodyPr>
          <a:lstStyle/>
          <a:p>
            <a:pPr marL="0" indent="0">
              <a:buNone/>
            </a:pPr>
            <a:r>
              <a:rPr lang="en-US" sz="2800" b="1" i="1" dirty="0" smtClean="0">
                <a:solidFill>
                  <a:srgbClr val="00009E"/>
                </a:solidFill>
                <a:effectLst>
                  <a:outerShdw blurRad="38100" dist="38100" dir="2700000" algn="tl">
                    <a:srgbClr val="000000">
                      <a:alpha val="43137"/>
                    </a:srgbClr>
                  </a:outerShdw>
                </a:effectLst>
              </a:rPr>
              <a:t>Capacity building</a:t>
            </a:r>
          </a:p>
          <a:p>
            <a:pPr>
              <a:buFontTx/>
              <a:buChar char="-"/>
            </a:pPr>
            <a:r>
              <a:rPr lang="en-US" sz="2800" b="1" dirty="0" smtClean="0">
                <a:effectLst>
                  <a:outerShdw blurRad="38100" dist="38100" dir="2700000" algn="tl">
                    <a:srgbClr val="000000">
                      <a:alpha val="43137"/>
                    </a:srgbClr>
                  </a:outerShdw>
                </a:effectLst>
              </a:rPr>
              <a:t>Design special training/course in association with the reputed institutes.</a:t>
            </a:r>
          </a:p>
          <a:p>
            <a:pPr>
              <a:buFontTx/>
              <a:buChar char="-"/>
            </a:pPr>
            <a:r>
              <a:rPr lang="en-US" sz="2800" b="1" dirty="0" smtClean="0">
                <a:effectLst>
                  <a:outerShdw blurRad="38100" dist="38100" dir="2700000" algn="tl">
                    <a:srgbClr val="000000">
                      <a:alpha val="43137"/>
                    </a:srgbClr>
                  </a:outerShdw>
                </a:effectLst>
              </a:rPr>
              <a:t>Project will facilitate specialized degree program/certificate courses.</a:t>
            </a:r>
          </a:p>
          <a:p>
            <a:pPr>
              <a:buFontTx/>
              <a:buChar char="-"/>
            </a:pPr>
            <a:endParaRPr lang="en-US" sz="2800" b="1" dirty="0">
              <a:effectLst>
                <a:outerShdw blurRad="38100" dist="38100" dir="2700000" algn="tl">
                  <a:srgbClr val="000000">
                    <a:alpha val="43137"/>
                  </a:srgbClr>
                </a:outerShdw>
              </a:effectLst>
            </a:endParaRPr>
          </a:p>
          <a:p>
            <a:pPr marL="0" indent="0">
              <a:buNone/>
            </a:pPr>
            <a:r>
              <a:rPr lang="en-US" sz="2800" b="1" i="1" dirty="0" smtClean="0">
                <a:solidFill>
                  <a:srgbClr val="00009E"/>
                </a:solidFill>
                <a:effectLst>
                  <a:outerShdw blurRad="38100" dist="38100" dir="2700000" algn="tl">
                    <a:srgbClr val="000000">
                      <a:alpha val="43137"/>
                    </a:srgbClr>
                  </a:outerShdw>
                </a:effectLst>
              </a:rPr>
              <a:t>Staff Assignment</a:t>
            </a:r>
          </a:p>
          <a:p>
            <a:pPr>
              <a:buFontTx/>
              <a:buChar char="-"/>
            </a:pPr>
            <a:r>
              <a:rPr lang="en-US" sz="2800" b="1" dirty="0" smtClean="0">
                <a:effectLst>
                  <a:outerShdw blurRad="38100" dist="38100" dir="2700000" algn="tl">
                    <a:srgbClr val="000000">
                      <a:alpha val="43137"/>
                    </a:srgbClr>
                  </a:outerShdw>
                </a:effectLst>
              </a:rPr>
              <a:t>Assign the staff who is interested in  Hydrology and water management</a:t>
            </a:r>
          </a:p>
          <a:p>
            <a:pPr>
              <a:buFontTx/>
              <a:buChar char="-"/>
            </a:pPr>
            <a:r>
              <a:rPr lang="en-US" sz="2800" b="1" dirty="0" smtClean="0">
                <a:effectLst>
                  <a:outerShdw blurRad="38100" dist="38100" dir="2700000" algn="tl">
                    <a:srgbClr val="000000">
                      <a:alpha val="43137"/>
                    </a:srgbClr>
                  </a:outerShdw>
                </a:effectLst>
              </a:rPr>
              <a:t>Continuity of staff should be ensured otherwise capacity building goes waste.</a:t>
            </a:r>
          </a:p>
          <a:p>
            <a:pPr marL="0" indent="0">
              <a:buNone/>
            </a:pPr>
            <a:endParaRPr lang="en-US" sz="2800" b="1" dirty="0" smtClean="0">
              <a:effectLst>
                <a:outerShdw blurRad="38100" dist="38100" dir="2700000" algn="tl">
                  <a:srgbClr val="000000">
                    <a:alpha val="43137"/>
                  </a:srgbClr>
                </a:outerShdw>
              </a:effectLst>
            </a:endParaRPr>
          </a:p>
          <a:p>
            <a:pPr>
              <a:buFontTx/>
              <a:buChar char="-"/>
            </a:pPr>
            <a:endParaRPr lang="en-US" sz="2800" b="1" dirty="0" smtClean="0">
              <a:effectLst>
                <a:outerShdw blurRad="38100" dist="38100" dir="2700000" algn="tl">
                  <a:srgbClr val="000000">
                    <a:alpha val="43137"/>
                  </a:srgbClr>
                </a:outerShdw>
              </a:effectLst>
            </a:endParaRPr>
          </a:p>
          <a:p>
            <a:pPr marL="0" indent="0">
              <a:buNone/>
            </a:pPr>
            <a:endParaRPr lang="en-US" sz="2800" b="1" i="1" dirty="0">
              <a:solidFill>
                <a:srgbClr val="00009E"/>
              </a:solidFill>
              <a:effectLst>
                <a:outerShdw blurRad="38100" dist="38100" dir="2700000" algn="tl">
                  <a:srgbClr val="000000">
                    <a:alpha val="43137"/>
                  </a:srgbClr>
                </a:outerShdw>
              </a:effectLst>
            </a:endParaRPr>
          </a:p>
          <a:p>
            <a:pPr>
              <a:buFontTx/>
              <a:buChar char="-"/>
            </a:pPr>
            <a:endParaRPr lang="en-US" sz="2800" b="1" dirty="0">
              <a:effectLst>
                <a:outerShdw blurRad="38100" dist="38100" dir="2700000" algn="tl">
                  <a:srgbClr val="000000">
                    <a:alpha val="43137"/>
                  </a:srgbClr>
                </a:outerShdw>
              </a:effectLst>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544273" y="1143000"/>
            <a:ext cx="2198474" cy="1341438"/>
          </a:xfrm>
          <a:prstGeom prst="rect">
            <a:avLst/>
          </a:prstGeom>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9302" b="11628"/>
          <a:stretch>
            <a:fillRect/>
          </a:stretch>
        </p:blipFill>
        <p:spPr bwMode="auto">
          <a:xfrm>
            <a:off x="6553200" y="3633216"/>
            <a:ext cx="2180621" cy="1219200"/>
          </a:xfrm>
          <a:prstGeom prst="rect">
            <a:avLst/>
          </a:prstGeom>
          <a:noFill/>
          <a:ln w="9525">
            <a:noFill/>
            <a:miter lim="800000"/>
            <a:headEnd/>
            <a:tailEnd/>
          </a:ln>
          <a:effectLst/>
        </p:spPr>
      </p:pic>
      <p:pic>
        <p:nvPicPr>
          <p:cNvPr id="8" name="Picture 2" descr="C:\Users\Raj Singh\Pictures\IndianEmble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7853" y="7620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1770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27</a:t>
            </a:fld>
            <a:endParaRPr lang="en-US" sz="1000">
              <a:latin typeface="+mn-lt"/>
            </a:endParaRPr>
          </a:p>
        </p:txBody>
      </p:sp>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r>
              <a:rPr lang="en-US" sz="3000" b="1" dirty="0" smtClean="0">
                <a:solidFill>
                  <a:srgbClr val="C00000"/>
                </a:solidFill>
                <a:effectLst>
                  <a:outerShdw blurRad="38100" dist="38100" dir="2700000" algn="tl">
                    <a:srgbClr val="000000">
                      <a:alpha val="43137"/>
                    </a:srgbClr>
                  </a:outerShdw>
                </a:effectLst>
              </a:rPr>
              <a:t>Component D</a:t>
            </a:r>
            <a:r>
              <a:rPr lang="en-US" sz="3000" b="1" dirty="0">
                <a:solidFill>
                  <a:srgbClr val="C00000"/>
                </a:solidFill>
                <a:effectLst>
                  <a:outerShdw blurRad="38100" dist="38100" dir="2700000" algn="tl">
                    <a:srgbClr val="000000">
                      <a:alpha val="43137"/>
                    </a:srgbClr>
                  </a:outerShdw>
                </a:effectLst>
              </a:rPr>
              <a:t>: Improving Institutions and Capacity Building</a:t>
            </a: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24786" y="1005841"/>
            <a:ext cx="8409614" cy="4598182"/>
          </a:xfrm>
          <a:prstGeom prst="rect">
            <a:avLst/>
          </a:prstGeom>
        </p:spPr>
        <p:txBody>
          <a:bodyPr wrap="square">
            <a:spAutoFit/>
          </a:bodyPr>
          <a:lstStyle/>
          <a:p>
            <a:pPr marL="400050" lvl="1" algn="just">
              <a:spcBef>
                <a:spcPct val="20000"/>
              </a:spcBef>
            </a:pPr>
            <a:r>
              <a:rPr lang="en-US" sz="2400" b="1" dirty="0" smtClean="0">
                <a:solidFill>
                  <a:srgbClr val="C00000"/>
                </a:solidFill>
                <a:effectLst>
                  <a:outerShdw blurRad="38100" dist="38100" dir="2700000" algn="tl">
                    <a:srgbClr val="000000">
                      <a:alpha val="43137"/>
                    </a:srgbClr>
                  </a:outerShdw>
                </a:effectLst>
              </a:rPr>
              <a:t>Actions for HP3, </a:t>
            </a:r>
          </a:p>
          <a:p>
            <a:pPr marL="742950" lvl="1" indent="-342900" algn="just">
              <a:spcBef>
                <a:spcPct val="20000"/>
              </a:spcBef>
              <a:buFontTx/>
              <a:buChar char="-"/>
            </a:pPr>
            <a:r>
              <a:rPr lang="en-US" sz="2400" b="1" dirty="0" smtClean="0">
                <a:solidFill>
                  <a:srgbClr val="0000FF"/>
                </a:solidFill>
                <a:effectLst>
                  <a:outerShdw blurRad="38100" dist="38100" dir="2700000" algn="tl">
                    <a:srgbClr val="000000">
                      <a:alpha val="43137"/>
                    </a:srgbClr>
                  </a:outerShdw>
                </a:effectLst>
              </a:rPr>
              <a:t>This component is not only about construction of data centers or incremental staff. PIPs need to strengthen capacity building through training and exchange programs.</a:t>
            </a:r>
          </a:p>
          <a:p>
            <a:pPr marL="742950" lvl="1" indent="-342900" algn="just">
              <a:spcBef>
                <a:spcPct val="20000"/>
              </a:spcBef>
              <a:buFontTx/>
              <a:buChar char="-"/>
            </a:pPr>
            <a:r>
              <a:rPr lang="en-US" sz="2400" b="1" dirty="0" smtClean="0">
                <a:solidFill>
                  <a:srgbClr val="0000FF"/>
                </a:solidFill>
                <a:effectLst>
                  <a:outerShdw blurRad="38100" dist="38100" dir="2700000" algn="tl">
                    <a:srgbClr val="000000">
                      <a:alpha val="43137"/>
                    </a:srgbClr>
                  </a:outerShdw>
                </a:effectLst>
              </a:rPr>
              <a:t>The project does not aim to create new work, rather aim at making current practices in the department more effective. </a:t>
            </a:r>
          </a:p>
          <a:p>
            <a:pPr marL="742950" lvl="1" indent="-342900" algn="just">
              <a:spcBef>
                <a:spcPct val="20000"/>
              </a:spcBef>
              <a:buFontTx/>
              <a:buChar char="-"/>
            </a:pPr>
            <a:r>
              <a:rPr lang="en-US" sz="2400" b="1" dirty="0" smtClean="0">
                <a:solidFill>
                  <a:srgbClr val="00009E"/>
                </a:solidFill>
                <a:effectLst>
                  <a:outerShdw blurRad="38100" dist="38100" dir="2700000" algn="tl">
                    <a:srgbClr val="000000">
                      <a:alpha val="43137"/>
                    </a:srgbClr>
                  </a:outerShdw>
                </a:effectLst>
              </a:rPr>
              <a:t>Therefore the </a:t>
            </a:r>
            <a:r>
              <a:rPr lang="en-US" sz="2400" b="1" dirty="0">
                <a:solidFill>
                  <a:srgbClr val="00009E"/>
                </a:solidFill>
                <a:effectLst>
                  <a:outerShdw blurRad="38100" dist="38100" dir="2700000" algn="tl">
                    <a:srgbClr val="000000">
                      <a:alpha val="43137"/>
                    </a:srgbClr>
                  </a:outerShdw>
                </a:effectLst>
              </a:rPr>
              <a:t>agencies need to ensure the </a:t>
            </a:r>
            <a:r>
              <a:rPr lang="en-US" sz="2400" b="1" dirty="0" smtClean="0">
                <a:solidFill>
                  <a:srgbClr val="00009E"/>
                </a:solidFill>
                <a:effectLst>
                  <a:outerShdw blurRad="38100" dist="38100" dir="2700000" algn="tl">
                    <a:srgbClr val="000000">
                      <a:alpha val="43137"/>
                    </a:srgbClr>
                  </a:outerShdw>
                </a:effectLst>
              </a:rPr>
              <a:t>assignment of appropriate staff members and strengthen nodal agency.</a:t>
            </a:r>
          </a:p>
          <a:p>
            <a:pPr marL="400050" lvl="1" algn="just">
              <a:spcBef>
                <a:spcPct val="20000"/>
              </a:spcBef>
            </a:pPr>
            <a:endParaRPr lang="en-US" sz="2400" b="1" dirty="0" smtClean="0">
              <a:solidFill>
                <a:srgbClr val="C00000"/>
              </a:solidFill>
              <a:effectLst>
                <a:outerShdw blurRad="38100" dist="38100" dir="2700000" algn="tl">
                  <a:srgbClr val="000000">
                    <a:alpha val="43137"/>
                  </a:srgbClr>
                </a:outerShdw>
              </a:effectLst>
            </a:endParaRPr>
          </a:p>
          <a:p>
            <a:pPr marL="400050" lvl="1" algn="just">
              <a:spcBef>
                <a:spcPct val="20000"/>
              </a:spcBef>
            </a:pPr>
            <a:r>
              <a:rPr lang="en-US" sz="2400" b="1" dirty="0" err="1" smtClean="0">
                <a:solidFill>
                  <a:srgbClr val="C00000"/>
                </a:solidFill>
                <a:effectLst>
                  <a:outerShdw blurRad="38100" dist="38100" dir="2700000" algn="tl">
                    <a:srgbClr val="000000">
                      <a:alpha val="43137"/>
                    </a:srgbClr>
                  </a:outerShdw>
                </a:effectLst>
              </a:rPr>
              <a:t>MoWR</a:t>
            </a:r>
            <a:endParaRPr lang="en-US" sz="2400" b="1" dirty="0" smtClean="0">
              <a:solidFill>
                <a:srgbClr val="C00000"/>
              </a:solidFill>
              <a:effectLst>
                <a:outerShdw blurRad="38100" dist="38100" dir="2700000" algn="tl">
                  <a:srgbClr val="000000">
                    <a:alpha val="43137"/>
                  </a:srgbClr>
                </a:outerShdw>
              </a:effectLst>
            </a:endParaRPr>
          </a:p>
          <a:p>
            <a:pPr marL="742950" lvl="1" indent="-342900" algn="just">
              <a:spcBef>
                <a:spcPct val="20000"/>
              </a:spcBef>
              <a:buFontTx/>
              <a:buChar char="-"/>
            </a:pPr>
            <a:r>
              <a:rPr lang="en-US" sz="2400" b="1" dirty="0" smtClean="0">
                <a:solidFill>
                  <a:srgbClr val="0000FF"/>
                </a:solidFill>
                <a:effectLst>
                  <a:outerShdw blurRad="38100" dist="38100" dir="2700000" algn="tl">
                    <a:srgbClr val="000000">
                      <a:alpha val="43137"/>
                    </a:srgbClr>
                  </a:outerShdw>
                </a:effectLst>
              </a:rPr>
              <a:t>TAMC needs to be in place by project effectiveness</a:t>
            </a:r>
            <a:endParaRPr lang="en-US" sz="2400" b="1" dirty="0" smtClean="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203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9134" y="2992628"/>
            <a:ext cx="3594865" cy="17473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b="1" dirty="0" smtClean="0">
              <a:solidFill>
                <a:srgbClr val="FF0000"/>
              </a:solidFill>
            </a:endParaRPr>
          </a:p>
          <a:p>
            <a:pPr algn="ctr"/>
            <a:endParaRPr lang="en-IN" b="1" dirty="0">
              <a:solidFill>
                <a:srgbClr val="FF0000"/>
              </a:solidFill>
            </a:endParaRPr>
          </a:p>
          <a:p>
            <a:pPr algn="ctr"/>
            <a:endParaRPr lang="en-IN" b="1" dirty="0" smtClean="0">
              <a:solidFill>
                <a:srgbClr val="FF0000"/>
              </a:solidFill>
            </a:endParaRPr>
          </a:p>
          <a:p>
            <a:pPr algn="ctr"/>
            <a:r>
              <a:rPr lang="en-IN" b="1" dirty="0" smtClean="0">
                <a:solidFill>
                  <a:srgbClr val="FF0000"/>
                </a:solidFill>
              </a:rPr>
              <a:t>State Data Centre/ State Water Informatics Centre</a:t>
            </a:r>
          </a:p>
          <a:p>
            <a:pPr marL="285750" indent="-285750">
              <a:buFont typeface="Arial" panose="020B0604020202020204" pitchFamily="34" charset="0"/>
              <a:buChar char="•"/>
            </a:pPr>
            <a:r>
              <a:rPr lang="en-IN" sz="1600" dirty="0" smtClean="0"/>
              <a:t>State chapter of India-WRIS(website)</a:t>
            </a:r>
          </a:p>
          <a:p>
            <a:pPr marL="285750" indent="-285750">
              <a:buFont typeface="Arial" panose="020B0604020202020204" pitchFamily="34" charset="0"/>
              <a:buChar char="•"/>
            </a:pPr>
            <a:r>
              <a:rPr lang="en-IN" sz="1600" dirty="0" smtClean="0"/>
              <a:t>State  WR e-library</a:t>
            </a:r>
          </a:p>
          <a:p>
            <a:pPr marL="285750" indent="-285750">
              <a:buFont typeface="Arial" panose="020B0604020202020204" pitchFamily="34" charset="0"/>
              <a:buChar char="•"/>
            </a:pPr>
            <a:r>
              <a:rPr lang="en-IN" sz="1600" dirty="0" smtClean="0"/>
              <a:t>WR Planning &amp; Applications</a:t>
            </a:r>
          </a:p>
          <a:p>
            <a:pPr marL="1200150" lvl="2" indent="-285750" algn="ctr">
              <a:buFont typeface="Arial" panose="020B0604020202020204" pitchFamily="34" charset="0"/>
              <a:buChar char="•"/>
            </a:pPr>
            <a:endParaRPr lang="en-IN" b="1" dirty="0"/>
          </a:p>
          <a:p>
            <a:pPr marL="285750" indent="-285750" algn="ctr">
              <a:buFont typeface="Arial" panose="020B0604020202020204" pitchFamily="34" charset="0"/>
              <a:buChar char="•"/>
            </a:pPr>
            <a:endParaRPr lang="en-IN" b="1" dirty="0" smtClean="0"/>
          </a:p>
          <a:p>
            <a:pPr marL="285750" indent="-285750" algn="ctr">
              <a:buFont typeface="Arial" panose="020B0604020202020204" pitchFamily="34" charset="0"/>
              <a:buChar char="•"/>
            </a:pPr>
            <a:endParaRPr lang="en-IN" b="1" dirty="0"/>
          </a:p>
        </p:txBody>
      </p:sp>
      <p:sp>
        <p:nvSpPr>
          <p:cNvPr id="6" name="Rectangle 5"/>
          <p:cNvSpPr/>
          <p:nvPr/>
        </p:nvSpPr>
        <p:spPr>
          <a:xfrm>
            <a:off x="6047562" y="3187700"/>
            <a:ext cx="1728192" cy="2045846"/>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IN" sz="1600" b="1" i="1" dirty="0" smtClean="0">
                <a:solidFill>
                  <a:schemeClr val="tx2">
                    <a:lumMod val="75000"/>
                  </a:schemeClr>
                </a:solidFill>
              </a:rPr>
              <a:t>State Centre </a:t>
            </a:r>
            <a:r>
              <a:rPr lang="en-IN" sz="1600" b="1" i="1" dirty="0">
                <a:solidFill>
                  <a:schemeClr val="tx2">
                    <a:lumMod val="75000"/>
                  </a:schemeClr>
                </a:solidFill>
              </a:rPr>
              <a:t>of </a:t>
            </a:r>
            <a:r>
              <a:rPr lang="en-IN" sz="1600" b="1" i="1" dirty="0" smtClean="0">
                <a:solidFill>
                  <a:schemeClr val="tx2">
                    <a:lumMod val="75000"/>
                  </a:schemeClr>
                </a:solidFill>
              </a:rPr>
              <a:t>Excellence</a:t>
            </a:r>
            <a:endParaRPr lang="en-IN" sz="1600" b="1" i="1" dirty="0">
              <a:solidFill>
                <a:schemeClr val="tx2">
                  <a:lumMod val="75000"/>
                </a:schemeClr>
              </a:solidFill>
            </a:endParaRPr>
          </a:p>
          <a:p>
            <a:pPr algn="ctr"/>
            <a:r>
              <a:rPr lang="en-IN" sz="1400" dirty="0" smtClean="0">
                <a:solidFill>
                  <a:schemeClr val="tx2">
                    <a:lumMod val="75000"/>
                  </a:schemeClr>
                </a:solidFill>
              </a:rPr>
              <a:t>STATE RESEARCH &amp; TRAINING CENTRE or</a:t>
            </a:r>
          </a:p>
          <a:p>
            <a:pPr algn="ctr"/>
            <a:r>
              <a:rPr lang="en-IN" sz="1400" dirty="0" smtClean="0">
                <a:solidFill>
                  <a:schemeClr val="tx2">
                    <a:lumMod val="75000"/>
                  </a:schemeClr>
                </a:solidFill>
              </a:rPr>
              <a:t>WALMI or Local University</a:t>
            </a:r>
          </a:p>
        </p:txBody>
      </p:sp>
      <p:sp>
        <p:nvSpPr>
          <p:cNvPr id="7" name="Rectangle 6"/>
          <p:cNvSpPr/>
          <p:nvPr/>
        </p:nvSpPr>
        <p:spPr>
          <a:xfrm>
            <a:off x="800100" y="5753100"/>
            <a:ext cx="1223495" cy="635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smtClean="0"/>
              <a:t>Agriculture Dept.</a:t>
            </a:r>
            <a:endParaRPr lang="en-IN" sz="1600" dirty="0"/>
          </a:p>
        </p:txBody>
      </p:sp>
      <p:sp>
        <p:nvSpPr>
          <p:cNvPr id="8" name="Rectangle 7"/>
          <p:cNvSpPr/>
          <p:nvPr/>
        </p:nvSpPr>
        <p:spPr>
          <a:xfrm>
            <a:off x="2164061" y="5737143"/>
            <a:ext cx="1295400" cy="635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smtClean="0"/>
              <a:t>PHED</a:t>
            </a:r>
            <a:endParaRPr lang="en-IN" sz="1600" dirty="0"/>
          </a:p>
        </p:txBody>
      </p:sp>
      <p:sp>
        <p:nvSpPr>
          <p:cNvPr id="18" name="Right Arrow 17"/>
          <p:cNvSpPr/>
          <p:nvPr/>
        </p:nvSpPr>
        <p:spPr>
          <a:xfrm rot="10800000">
            <a:off x="5334000" y="3920014"/>
            <a:ext cx="674280" cy="484632"/>
          </a:xfrm>
          <a:prstGeom prst="rightArrow">
            <a:avLst/>
          </a:prstGeom>
          <a:solidFill>
            <a:schemeClr val="accent1"/>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cxnSp>
        <p:nvCxnSpPr>
          <p:cNvPr id="21" name="Elbow Connector 20"/>
          <p:cNvCxnSpPr>
            <a:stCxn id="4" idx="2"/>
            <a:endCxn id="7" idx="0"/>
          </p:cNvCxnSpPr>
          <p:nvPr/>
        </p:nvCxnSpPr>
        <p:spPr>
          <a:xfrm rot="5400000">
            <a:off x="1967629" y="4184162"/>
            <a:ext cx="1013158" cy="2124719"/>
          </a:xfrm>
          <a:prstGeom prst="bentConnector3">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4" idx="2"/>
            <a:endCxn id="8" idx="0"/>
          </p:cNvCxnSpPr>
          <p:nvPr/>
        </p:nvCxnSpPr>
        <p:spPr>
          <a:xfrm rot="5400000">
            <a:off x="2675564" y="4876139"/>
            <a:ext cx="997201" cy="724806"/>
          </a:xfrm>
          <a:prstGeom prst="bentConnector3">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descr="C:\Users\WB189165\AppData\Local\Microsoft\Windows\Temporary Internet Files\Content.Outlook\MGB3EX7I\World Bank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209" y="64847"/>
            <a:ext cx="1238594" cy="56149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895813" y="706104"/>
            <a:ext cx="3557912" cy="105919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b="1" dirty="0" smtClean="0">
              <a:solidFill>
                <a:srgbClr val="FF0000"/>
              </a:solidFill>
            </a:endParaRPr>
          </a:p>
          <a:p>
            <a:pPr algn="ctr"/>
            <a:r>
              <a:rPr lang="en-IN" b="1" dirty="0" smtClean="0">
                <a:solidFill>
                  <a:srgbClr val="FF0000"/>
                </a:solidFill>
              </a:rPr>
              <a:t>National Water Informatics Centre</a:t>
            </a:r>
          </a:p>
          <a:p>
            <a:pPr algn="ctr"/>
            <a:r>
              <a:rPr lang="en-IN" b="1" dirty="0" smtClean="0">
                <a:solidFill>
                  <a:srgbClr val="FF0000"/>
                </a:solidFill>
              </a:rPr>
              <a:t>(within CWC)</a:t>
            </a:r>
          </a:p>
          <a:p>
            <a:pPr algn="ctr"/>
            <a:endParaRPr lang="en-IN" b="1" dirty="0" smtClean="0"/>
          </a:p>
          <a:p>
            <a:pPr marL="285750" indent="-285750" algn="ctr">
              <a:buFont typeface="Arial" panose="020B0604020202020204" pitchFamily="34" charset="0"/>
              <a:buChar char="•"/>
            </a:pPr>
            <a:endParaRPr lang="en-IN" b="1" dirty="0"/>
          </a:p>
        </p:txBody>
      </p:sp>
      <p:sp>
        <p:nvSpPr>
          <p:cNvPr id="33" name="Rectangle 32"/>
          <p:cNvSpPr/>
          <p:nvPr/>
        </p:nvSpPr>
        <p:spPr>
          <a:xfrm>
            <a:off x="3611861" y="5737143"/>
            <a:ext cx="1295400" cy="635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smtClean="0"/>
              <a:t>Environment Dept.</a:t>
            </a:r>
            <a:endParaRPr lang="en-IN" sz="1600" dirty="0"/>
          </a:p>
        </p:txBody>
      </p:sp>
      <p:sp>
        <p:nvSpPr>
          <p:cNvPr id="34" name="Rectangle 33"/>
          <p:cNvSpPr/>
          <p:nvPr/>
        </p:nvSpPr>
        <p:spPr>
          <a:xfrm>
            <a:off x="5118692" y="5737143"/>
            <a:ext cx="1295400" cy="635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smtClean="0"/>
              <a:t>Disaster Management</a:t>
            </a:r>
            <a:endParaRPr lang="en-IN" sz="1600" dirty="0"/>
          </a:p>
        </p:txBody>
      </p:sp>
      <p:cxnSp>
        <p:nvCxnSpPr>
          <p:cNvPr id="42" name="Elbow Connector 41"/>
          <p:cNvCxnSpPr>
            <a:stCxn id="4" idx="2"/>
            <a:endCxn id="34" idx="0"/>
          </p:cNvCxnSpPr>
          <p:nvPr/>
        </p:nvCxnSpPr>
        <p:spPr>
          <a:xfrm rot="16200000" flipH="1">
            <a:off x="4152879" y="4123629"/>
            <a:ext cx="997201" cy="2229825"/>
          </a:xfrm>
          <a:prstGeom prst="bentConnector3">
            <a:avLst/>
          </a:prstGeom>
          <a:ln w="19050">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4" idx="2"/>
            <a:endCxn id="33" idx="0"/>
          </p:cNvCxnSpPr>
          <p:nvPr/>
        </p:nvCxnSpPr>
        <p:spPr>
          <a:xfrm rot="16200000" flipH="1">
            <a:off x="3399464" y="4877045"/>
            <a:ext cx="997201" cy="722994"/>
          </a:xfrm>
          <a:prstGeom prst="bentConnector3">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3851" y="3581400"/>
            <a:ext cx="1284457" cy="67059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smtClean="0">
                <a:solidFill>
                  <a:schemeClr val="tx2">
                    <a:lumMod val="75000"/>
                  </a:schemeClr>
                </a:solidFill>
              </a:rPr>
              <a:t>District Data Centre</a:t>
            </a:r>
            <a:endParaRPr lang="en-IN" sz="1400" b="1" dirty="0" smtClean="0">
              <a:solidFill>
                <a:schemeClr val="tx2">
                  <a:lumMod val="75000"/>
                </a:schemeClr>
              </a:solidFill>
            </a:endParaRPr>
          </a:p>
        </p:txBody>
      </p:sp>
      <p:sp>
        <p:nvSpPr>
          <p:cNvPr id="58" name="Up-Down Arrow 57"/>
          <p:cNvSpPr/>
          <p:nvPr/>
        </p:nvSpPr>
        <p:spPr>
          <a:xfrm>
            <a:off x="3293769" y="1776476"/>
            <a:ext cx="484632" cy="1216152"/>
          </a:xfrm>
          <a:prstGeom prst="upDownArrow">
            <a:avLst/>
          </a:prstGeom>
          <a:solidFill>
            <a:schemeClr val="accent3">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Rectangle 62"/>
          <p:cNvSpPr/>
          <p:nvPr/>
        </p:nvSpPr>
        <p:spPr>
          <a:xfrm>
            <a:off x="108842" y="596900"/>
            <a:ext cx="1284457" cy="3352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smtClean="0">
                <a:solidFill>
                  <a:schemeClr val="tx2">
                    <a:lumMod val="75000"/>
                  </a:schemeClr>
                </a:solidFill>
              </a:rPr>
              <a:t>NRSC</a:t>
            </a:r>
            <a:endParaRPr lang="en-IN" sz="1400" b="1" dirty="0" smtClean="0">
              <a:solidFill>
                <a:schemeClr val="tx2">
                  <a:lumMod val="75000"/>
                </a:schemeClr>
              </a:solidFill>
            </a:endParaRPr>
          </a:p>
        </p:txBody>
      </p:sp>
      <p:sp>
        <p:nvSpPr>
          <p:cNvPr id="66" name="Rectangle 65"/>
          <p:cNvSpPr/>
          <p:nvPr/>
        </p:nvSpPr>
        <p:spPr>
          <a:xfrm>
            <a:off x="116657" y="1066174"/>
            <a:ext cx="1284457" cy="3352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smtClean="0">
                <a:solidFill>
                  <a:schemeClr val="tx2">
                    <a:lumMod val="75000"/>
                  </a:schemeClr>
                </a:solidFill>
              </a:rPr>
              <a:t>IMD</a:t>
            </a:r>
            <a:endParaRPr lang="en-IN" sz="1400" b="1" dirty="0" smtClean="0">
              <a:solidFill>
                <a:schemeClr val="tx2">
                  <a:lumMod val="75000"/>
                </a:schemeClr>
              </a:solidFill>
            </a:endParaRPr>
          </a:p>
        </p:txBody>
      </p:sp>
      <p:sp>
        <p:nvSpPr>
          <p:cNvPr id="67" name="Rectangle 66"/>
          <p:cNvSpPr/>
          <p:nvPr/>
        </p:nvSpPr>
        <p:spPr>
          <a:xfrm>
            <a:off x="95550" y="1544344"/>
            <a:ext cx="1284457" cy="3352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err="1" smtClean="0">
                <a:solidFill>
                  <a:schemeClr val="tx2">
                    <a:lumMod val="75000"/>
                  </a:schemeClr>
                </a:solidFill>
              </a:rPr>
              <a:t>SoI</a:t>
            </a:r>
            <a:endParaRPr lang="en-IN" sz="1400" b="1" dirty="0" smtClean="0">
              <a:solidFill>
                <a:schemeClr val="tx2">
                  <a:lumMod val="75000"/>
                </a:schemeClr>
              </a:solidFill>
            </a:endParaRPr>
          </a:p>
        </p:txBody>
      </p:sp>
      <p:cxnSp>
        <p:nvCxnSpPr>
          <p:cNvPr id="69" name="Elbow Connector 68"/>
          <p:cNvCxnSpPr>
            <a:stCxn id="63" idx="3"/>
            <a:endCxn id="26" idx="1"/>
          </p:cNvCxnSpPr>
          <p:nvPr/>
        </p:nvCxnSpPr>
        <p:spPr>
          <a:xfrm>
            <a:off x="1393299" y="764548"/>
            <a:ext cx="502514" cy="471154"/>
          </a:xfrm>
          <a:prstGeom prst="bentConnector3">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66" idx="3"/>
            <a:endCxn id="26" idx="1"/>
          </p:cNvCxnSpPr>
          <p:nvPr/>
        </p:nvCxnSpPr>
        <p:spPr>
          <a:xfrm>
            <a:off x="1401114" y="1233822"/>
            <a:ext cx="494699" cy="1880"/>
          </a:xfrm>
          <a:prstGeom prst="bentConnector3">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Elbow Connector 72"/>
          <p:cNvCxnSpPr>
            <a:stCxn id="67" idx="3"/>
            <a:endCxn id="26" idx="1"/>
          </p:cNvCxnSpPr>
          <p:nvPr/>
        </p:nvCxnSpPr>
        <p:spPr>
          <a:xfrm flipV="1">
            <a:off x="1380007" y="1235702"/>
            <a:ext cx="515806" cy="476290"/>
          </a:xfrm>
          <a:prstGeom prst="bentConnector3">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6044208" y="723900"/>
            <a:ext cx="1728192" cy="1244992"/>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IN" sz="1600" b="1" i="1" dirty="0" smtClean="0">
                <a:solidFill>
                  <a:schemeClr val="tx2">
                    <a:lumMod val="75000"/>
                  </a:schemeClr>
                </a:solidFill>
              </a:rPr>
              <a:t>National Centre </a:t>
            </a:r>
            <a:r>
              <a:rPr lang="en-IN" sz="1600" b="1" i="1" dirty="0">
                <a:solidFill>
                  <a:schemeClr val="tx2">
                    <a:lumMod val="75000"/>
                  </a:schemeClr>
                </a:solidFill>
              </a:rPr>
              <a:t>of </a:t>
            </a:r>
            <a:r>
              <a:rPr lang="en-IN" sz="1600" b="1" i="1" dirty="0" smtClean="0">
                <a:solidFill>
                  <a:schemeClr val="tx2">
                    <a:lumMod val="75000"/>
                  </a:schemeClr>
                </a:solidFill>
              </a:rPr>
              <a:t>Excellence</a:t>
            </a:r>
          </a:p>
        </p:txBody>
      </p:sp>
      <p:sp>
        <p:nvSpPr>
          <p:cNvPr id="75" name="Up-Down Arrow 74"/>
          <p:cNvSpPr/>
          <p:nvPr/>
        </p:nvSpPr>
        <p:spPr>
          <a:xfrm>
            <a:off x="6585101" y="1971548"/>
            <a:ext cx="484632" cy="1216152"/>
          </a:xfrm>
          <a:prstGeom prst="upDownArrow">
            <a:avLst/>
          </a:prstGeom>
          <a:solidFill>
            <a:schemeClr val="accent3">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8" name="TextBox 77"/>
          <p:cNvSpPr txBox="1"/>
          <p:nvPr/>
        </p:nvSpPr>
        <p:spPr>
          <a:xfrm rot="16200000">
            <a:off x="5893593" y="3188278"/>
            <a:ext cx="549888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IN" b="1" dirty="0" smtClean="0"/>
              <a:t>Collaboration with International/National Research Organization &amp; Universities</a:t>
            </a:r>
            <a:endParaRPr lang="en-IN" b="1" dirty="0"/>
          </a:p>
        </p:txBody>
      </p:sp>
      <p:sp>
        <p:nvSpPr>
          <p:cNvPr id="79" name="Right Arrow 78"/>
          <p:cNvSpPr/>
          <p:nvPr/>
        </p:nvSpPr>
        <p:spPr>
          <a:xfrm rot="10800000">
            <a:off x="7832208" y="1346200"/>
            <a:ext cx="473591" cy="416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Right Arrow 79"/>
          <p:cNvSpPr/>
          <p:nvPr/>
        </p:nvSpPr>
        <p:spPr>
          <a:xfrm rot="10800000">
            <a:off x="7832209" y="3920014"/>
            <a:ext cx="473590" cy="416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stCxn id="48" idx="3"/>
          </p:cNvCxnSpPr>
          <p:nvPr/>
        </p:nvCxnSpPr>
        <p:spPr>
          <a:xfrm>
            <a:off x="1358308" y="3916697"/>
            <a:ext cx="380826" cy="3317"/>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27069" y="1375430"/>
            <a:ext cx="121379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IN" dirty="0" smtClean="0"/>
              <a:t>India-WRIS</a:t>
            </a:r>
            <a:endParaRPr lang="en-IN" dirty="0"/>
          </a:p>
        </p:txBody>
      </p:sp>
      <p:sp>
        <p:nvSpPr>
          <p:cNvPr id="15" name="TextBox 14"/>
          <p:cNvSpPr txBox="1"/>
          <p:nvPr/>
        </p:nvSpPr>
        <p:spPr>
          <a:xfrm rot="16200000">
            <a:off x="2609583" y="2319856"/>
            <a:ext cx="1111971" cy="276999"/>
          </a:xfrm>
          <a:prstGeom prst="rect">
            <a:avLst/>
          </a:prstGeom>
          <a:noFill/>
        </p:spPr>
        <p:txBody>
          <a:bodyPr wrap="none" rtlCol="0">
            <a:spAutoFit/>
          </a:bodyPr>
          <a:lstStyle/>
          <a:p>
            <a:r>
              <a:rPr lang="en-IN" sz="1200" b="1" dirty="0" smtClean="0">
                <a:solidFill>
                  <a:srgbClr val="FF0000"/>
                </a:solidFill>
              </a:rPr>
              <a:t>Data Exchange</a:t>
            </a:r>
            <a:endParaRPr lang="en-IN" sz="1200" b="1" dirty="0">
              <a:solidFill>
                <a:srgbClr val="FF0000"/>
              </a:solidFill>
            </a:endParaRPr>
          </a:p>
        </p:txBody>
      </p:sp>
      <p:sp>
        <p:nvSpPr>
          <p:cNvPr id="39" name="TextBox 38"/>
          <p:cNvSpPr txBox="1"/>
          <p:nvPr/>
        </p:nvSpPr>
        <p:spPr>
          <a:xfrm rot="16200000">
            <a:off x="5869077" y="2376273"/>
            <a:ext cx="1110386" cy="461665"/>
          </a:xfrm>
          <a:prstGeom prst="rect">
            <a:avLst/>
          </a:prstGeom>
          <a:noFill/>
        </p:spPr>
        <p:txBody>
          <a:bodyPr wrap="square" rtlCol="0">
            <a:spAutoFit/>
          </a:bodyPr>
          <a:lstStyle/>
          <a:p>
            <a:pPr algn="ctr"/>
            <a:r>
              <a:rPr lang="en-IN" sz="1200" b="1" dirty="0" smtClean="0">
                <a:solidFill>
                  <a:srgbClr val="FF0000"/>
                </a:solidFill>
              </a:rPr>
              <a:t>Technical Collaboration</a:t>
            </a:r>
            <a:endParaRPr lang="en-IN" sz="1200" b="1" dirty="0">
              <a:solidFill>
                <a:srgbClr val="FF0000"/>
              </a:solidFill>
            </a:endParaRPr>
          </a:p>
        </p:txBody>
      </p:sp>
      <p:sp>
        <p:nvSpPr>
          <p:cNvPr id="40" name="TextBox 39"/>
          <p:cNvSpPr txBox="1"/>
          <p:nvPr/>
        </p:nvSpPr>
        <p:spPr>
          <a:xfrm rot="16200000">
            <a:off x="1092477" y="1113291"/>
            <a:ext cx="1111971" cy="276999"/>
          </a:xfrm>
          <a:prstGeom prst="rect">
            <a:avLst/>
          </a:prstGeom>
          <a:noFill/>
        </p:spPr>
        <p:txBody>
          <a:bodyPr wrap="none" rtlCol="0">
            <a:spAutoFit/>
          </a:bodyPr>
          <a:lstStyle/>
          <a:p>
            <a:r>
              <a:rPr lang="en-IN" sz="1200" b="1" dirty="0" smtClean="0">
                <a:solidFill>
                  <a:srgbClr val="FF0000"/>
                </a:solidFill>
              </a:rPr>
              <a:t>Data Exchange</a:t>
            </a:r>
            <a:endParaRPr lang="en-IN" sz="1200" b="1" dirty="0">
              <a:solidFill>
                <a:srgbClr val="FF0000"/>
              </a:solidFill>
            </a:endParaRPr>
          </a:p>
        </p:txBody>
      </p:sp>
      <p:sp>
        <p:nvSpPr>
          <p:cNvPr id="41" name="TextBox 40"/>
          <p:cNvSpPr txBox="1"/>
          <p:nvPr/>
        </p:nvSpPr>
        <p:spPr>
          <a:xfrm rot="16200000">
            <a:off x="1068086" y="3778197"/>
            <a:ext cx="982448" cy="276999"/>
          </a:xfrm>
          <a:prstGeom prst="rect">
            <a:avLst/>
          </a:prstGeom>
          <a:noFill/>
        </p:spPr>
        <p:txBody>
          <a:bodyPr wrap="none" rtlCol="0">
            <a:spAutoFit/>
          </a:bodyPr>
          <a:lstStyle/>
          <a:p>
            <a:r>
              <a:rPr lang="en-IN" sz="1200" b="1" dirty="0" smtClean="0">
                <a:solidFill>
                  <a:srgbClr val="FF0000"/>
                </a:solidFill>
              </a:rPr>
              <a:t>Data sharing</a:t>
            </a:r>
            <a:endParaRPr lang="en-IN" sz="1200" b="1" dirty="0">
              <a:solidFill>
                <a:srgbClr val="FF0000"/>
              </a:solidFill>
            </a:endParaRPr>
          </a:p>
        </p:txBody>
      </p:sp>
      <p:sp>
        <p:nvSpPr>
          <p:cNvPr id="43" name="TextBox 42"/>
          <p:cNvSpPr txBox="1"/>
          <p:nvPr/>
        </p:nvSpPr>
        <p:spPr>
          <a:xfrm rot="16200000">
            <a:off x="5211199" y="3953916"/>
            <a:ext cx="1110386" cy="461665"/>
          </a:xfrm>
          <a:prstGeom prst="rect">
            <a:avLst/>
          </a:prstGeom>
          <a:noFill/>
        </p:spPr>
        <p:txBody>
          <a:bodyPr wrap="square" rtlCol="0">
            <a:spAutoFit/>
          </a:bodyPr>
          <a:lstStyle/>
          <a:p>
            <a:pPr algn="ctr"/>
            <a:r>
              <a:rPr lang="en-IN" sz="1200" b="1" dirty="0" smtClean="0">
                <a:solidFill>
                  <a:srgbClr val="FF0000"/>
                </a:solidFill>
              </a:rPr>
              <a:t>Training and R&amp;D</a:t>
            </a:r>
            <a:endParaRPr lang="en-IN" sz="1200" b="1" dirty="0">
              <a:solidFill>
                <a:srgbClr val="FF0000"/>
              </a:solidFill>
            </a:endParaRPr>
          </a:p>
        </p:txBody>
      </p:sp>
      <p:sp>
        <p:nvSpPr>
          <p:cNvPr id="45" name="TextBox 44"/>
          <p:cNvSpPr txBox="1"/>
          <p:nvPr/>
        </p:nvSpPr>
        <p:spPr>
          <a:xfrm>
            <a:off x="2164061" y="4969522"/>
            <a:ext cx="1107226" cy="276999"/>
          </a:xfrm>
          <a:prstGeom prst="rect">
            <a:avLst/>
          </a:prstGeom>
          <a:noFill/>
        </p:spPr>
        <p:txBody>
          <a:bodyPr wrap="none" rtlCol="0">
            <a:spAutoFit/>
          </a:bodyPr>
          <a:lstStyle/>
          <a:p>
            <a:r>
              <a:rPr lang="en-IN" sz="1200" b="1" dirty="0" smtClean="0">
                <a:solidFill>
                  <a:srgbClr val="FF0000"/>
                </a:solidFill>
              </a:rPr>
              <a:t>Data exchange</a:t>
            </a:r>
            <a:endParaRPr lang="en-IN" sz="1200" b="1" dirty="0">
              <a:solidFill>
                <a:srgbClr val="FF0000"/>
              </a:solidFill>
            </a:endParaRPr>
          </a:p>
        </p:txBody>
      </p:sp>
      <p:sp>
        <p:nvSpPr>
          <p:cNvPr id="47" name="TextBox 46"/>
          <p:cNvSpPr txBox="1"/>
          <p:nvPr/>
        </p:nvSpPr>
        <p:spPr>
          <a:xfrm>
            <a:off x="3915825" y="4983422"/>
            <a:ext cx="1107226" cy="276999"/>
          </a:xfrm>
          <a:prstGeom prst="rect">
            <a:avLst/>
          </a:prstGeom>
          <a:noFill/>
          <a:ln>
            <a:noFill/>
          </a:ln>
        </p:spPr>
        <p:txBody>
          <a:bodyPr wrap="none" rtlCol="0">
            <a:spAutoFit/>
          </a:bodyPr>
          <a:lstStyle/>
          <a:p>
            <a:r>
              <a:rPr lang="en-IN" sz="1200" b="1" dirty="0" smtClean="0">
                <a:solidFill>
                  <a:srgbClr val="FF0000"/>
                </a:solidFill>
              </a:rPr>
              <a:t>Data exchange</a:t>
            </a:r>
            <a:endParaRPr lang="en-IN" sz="1200" b="1" dirty="0">
              <a:solidFill>
                <a:srgbClr val="FF0000"/>
              </a:solidFill>
            </a:endParaRPr>
          </a:p>
        </p:txBody>
      </p:sp>
      <p:sp>
        <p:nvSpPr>
          <p:cNvPr id="49" name="TextBox 48"/>
          <p:cNvSpPr txBox="1"/>
          <p:nvPr/>
        </p:nvSpPr>
        <p:spPr>
          <a:xfrm rot="16200000">
            <a:off x="7542342" y="1305089"/>
            <a:ext cx="1110386" cy="461665"/>
          </a:xfrm>
          <a:prstGeom prst="rect">
            <a:avLst/>
          </a:prstGeom>
          <a:noFill/>
        </p:spPr>
        <p:txBody>
          <a:bodyPr wrap="square" rtlCol="0">
            <a:spAutoFit/>
          </a:bodyPr>
          <a:lstStyle/>
          <a:p>
            <a:pPr algn="ctr"/>
            <a:r>
              <a:rPr lang="en-IN" sz="1200" b="1" dirty="0" smtClean="0">
                <a:solidFill>
                  <a:srgbClr val="FF0000"/>
                </a:solidFill>
              </a:rPr>
              <a:t>Technical Collaboration</a:t>
            </a:r>
            <a:endParaRPr lang="en-IN" sz="1200" b="1" dirty="0">
              <a:solidFill>
                <a:srgbClr val="FF0000"/>
              </a:solidFill>
            </a:endParaRPr>
          </a:p>
        </p:txBody>
      </p:sp>
      <p:sp>
        <p:nvSpPr>
          <p:cNvPr id="50" name="TextBox 49"/>
          <p:cNvSpPr txBox="1"/>
          <p:nvPr/>
        </p:nvSpPr>
        <p:spPr>
          <a:xfrm rot="16200000">
            <a:off x="7542343" y="3897377"/>
            <a:ext cx="1110386" cy="461665"/>
          </a:xfrm>
          <a:prstGeom prst="rect">
            <a:avLst/>
          </a:prstGeom>
          <a:noFill/>
        </p:spPr>
        <p:txBody>
          <a:bodyPr wrap="square" rtlCol="0">
            <a:spAutoFit/>
          </a:bodyPr>
          <a:lstStyle/>
          <a:p>
            <a:pPr algn="ctr"/>
            <a:r>
              <a:rPr lang="en-IN" sz="1200" b="1" dirty="0" smtClean="0">
                <a:solidFill>
                  <a:srgbClr val="FF0000"/>
                </a:solidFill>
              </a:rPr>
              <a:t>Technical Collaboration</a:t>
            </a:r>
            <a:endParaRPr lang="en-IN" sz="1200" b="1" dirty="0">
              <a:solidFill>
                <a:srgbClr val="FF0000"/>
              </a:solidFill>
            </a:endParaRPr>
          </a:p>
        </p:txBody>
      </p:sp>
      <p:sp>
        <p:nvSpPr>
          <p:cNvPr id="2" name="TextBox 1"/>
          <p:cNvSpPr txBox="1"/>
          <p:nvPr/>
        </p:nvSpPr>
        <p:spPr>
          <a:xfrm>
            <a:off x="2792690" y="145539"/>
            <a:ext cx="4901150" cy="461665"/>
          </a:xfrm>
          <a:prstGeom prst="rect">
            <a:avLst/>
          </a:prstGeom>
          <a:noFill/>
        </p:spPr>
        <p:txBody>
          <a:bodyPr wrap="none" rtlCol="0">
            <a:spAutoFit/>
          </a:bodyPr>
          <a:lstStyle/>
          <a:p>
            <a:r>
              <a:rPr lang="en-IN" sz="2400" b="1" u="sng" dirty="0" smtClean="0">
                <a:solidFill>
                  <a:srgbClr val="C00000"/>
                </a:solidFill>
                <a:effectLst>
                  <a:outerShdw blurRad="38100" dist="38100" dir="2700000" algn="tl">
                    <a:srgbClr val="000000">
                      <a:alpha val="43137"/>
                    </a:srgbClr>
                  </a:outerShdw>
                </a:effectLst>
              </a:rPr>
              <a:t>PROPOSED INSTITUTIONAL CONCEPT</a:t>
            </a:r>
            <a:endParaRPr lang="en-IN" sz="2400" b="1" u="sng" dirty="0">
              <a:solidFill>
                <a:srgbClr val="C00000"/>
              </a:solidFill>
              <a:effectLst>
                <a:outerShdw blurRad="38100" dist="38100" dir="2700000" algn="tl">
                  <a:srgbClr val="000000">
                    <a:alpha val="43137"/>
                  </a:srgbClr>
                </a:outerShdw>
              </a:effectLst>
            </a:endParaRPr>
          </a:p>
        </p:txBody>
      </p:sp>
      <p:sp>
        <p:nvSpPr>
          <p:cNvPr id="51" name="Right Arrow 50"/>
          <p:cNvSpPr/>
          <p:nvPr/>
        </p:nvSpPr>
        <p:spPr>
          <a:xfrm rot="10800000">
            <a:off x="5489733" y="1133114"/>
            <a:ext cx="564939" cy="484632"/>
          </a:xfrm>
          <a:prstGeom prst="rightArrow">
            <a:avLst/>
          </a:prstGeom>
          <a:solidFill>
            <a:schemeClr val="accent1"/>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44" name="TextBox 43"/>
          <p:cNvSpPr txBox="1"/>
          <p:nvPr/>
        </p:nvSpPr>
        <p:spPr>
          <a:xfrm rot="16200000">
            <a:off x="5268647" y="1169274"/>
            <a:ext cx="1110386" cy="461665"/>
          </a:xfrm>
          <a:prstGeom prst="rect">
            <a:avLst/>
          </a:prstGeom>
          <a:noFill/>
        </p:spPr>
        <p:txBody>
          <a:bodyPr wrap="square" rtlCol="0">
            <a:spAutoFit/>
          </a:bodyPr>
          <a:lstStyle/>
          <a:p>
            <a:pPr algn="ctr"/>
            <a:r>
              <a:rPr lang="en-IN" sz="1200" b="1" dirty="0" smtClean="0">
                <a:solidFill>
                  <a:srgbClr val="FF0000"/>
                </a:solidFill>
              </a:rPr>
              <a:t>Training and R&amp;D</a:t>
            </a:r>
            <a:endParaRPr lang="en-IN" sz="1200" b="1" dirty="0">
              <a:solidFill>
                <a:srgbClr val="FF0000"/>
              </a:solidFill>
            </a:endParaRPr>
          </a:p>
        </p:txBody>
      </p:sp>
    </p:spTree>
    <p:extLst>
      <p:ext uri="{BB962C8B-B14F-4D97-AF65-F5344CB8AC3E}">
        <p14:creationId xmlns:p14="http://schemas.microsoft.com/office/powerpoint/2010/main" val="221001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Implementation Arrangement</a:t>
            </a:r>
            <a:endParaRPr lang="en-US" b="1" dirty="0">
              <a:solidFill>
                <a:schemeClr val="accent3">
                  <a:lumMod val="50000"/>
                </a:schemeClr>
              </a:solidFill>
            </a:endParaRPr>
          </a:p>
        </p:txBody>
      </p:sp>
      <p:sp>
        <p:nvSpPr>
          <p:cNvPr id="3" name="Content Placeholder 2"/>
          <p:cNvSpPr>
            <a:spLocks noGrp="1"/>
          </p:cNvSpPr>
          <p:nvPr>
            <p:ph idx="1"/>
          </p:nvPr>
        </p:nvSpPr>
        <p:spPr>
          <a:xfrm>
            <a:off x="439347" y="889000"/>
            <a:ext cx="8229600" cy="5715000"/>
          </a:xfrm>
        </p:spPr>
        <p:txBody>
          <a:bodyPr>
            <a:noAutofit/>
          </a:bodyPr>
          <a:lstStyle/>
          <a:p>
            <a:pPr marL="0" indent="0">
              <a:buNone/>
            </a:pPr>
            <a:r>
              <a:rPr lang="en-US" sz="2200" i="1" dirty="0" smtClean="0">
                <a:solidFill>
                  <a:srgbClr val="00009E"/>
                </a:solidFill>
                <a:effectLst>
                  <a:outerShdw blurRad="38100" dist="38100" dir="2700000" algn="tl">
                    <a:srgbClr val="000000">
                      <a:alpha val="43137"/>
                    </a:srgbClr>
                  </a:outerShdw>
                </a:effectLst>
              </a:rPr>
              <a:t>Implementing </a:t>
            </a:r>
            <a:r>
              <a:rPr lang="en-US" sz="2200" i="1" dirty="0">
                <a:solidFill>
                  <a:srgbClr val="00009E"/>
                </a:solidFill>
                <a:effectLst>
                  <a:outerShdw blurRad="38100" dist="38100" dir="2700000" algn="tl">
                    <a:srgbClr val="000000">
                      <a:alpha val="43137"/>
                    </a:srgbClr>
                  </a:outerShdw>
                </a:effectLst>
              </a:rPr>
              <a:t>agencies </a:t>
            </a:r>
            <a:r>
              <a:rPr lang="en-US" sz="2200" i="1" dirty="0" smtClean="0">
                <a:solidFill>
                  <a:srgbClr val="00009E"/>
                </a:solidFill>
                <a:effectLst>
                  <a:outerShdw blurRad="38100" dist="38100" dir="2700000" algn="tl">
                    <a:srgbClr val="000000">
                      <a:alpha val="43137"/>
                    </a:srgbClr>
                  </a:outerShdw>
                </a:effectLst>
              </a:rPr>
              <a:t>may include</a:t>
            </a:r>
            <a:r>
              <a:rPr lang="en-US" sz="2200" i="1" dirty="0">
                <a:solidFill>
                  <a:srgbClr val="00009E"/>
                </a:solidFill>
                <a:effectLst>
                  <a:outerShdw blurRad="38100" dist="38100" dir="2700000" algn="tl">
                    <a:srgbClr val="000000">
                      <a:alpha val="43137"/>
                    </a:srgbClr>
                  </a:outerShdw>
                </a:effectLst>
              </a:rPr>
              <a:t>: </a:t>
            </a:r>
          </a:p>
          <a:p>
            <a:pPr marL="0" indent="0">
              <a:buNone/>
            </a:pPr>
            <a:r>
              <a:rPr lang="en-US" sz="2200" dirty="0" smtClean="0">
                <a:effectLst>
                  <a:outerShdw blurRad="38100" dist="38100" dir="2700000" algn="tl">
                    <a:srgbClr val="000000">
                      <a:alpha val="43137"/>
                    </a:srgbClr>
                  </a:outerShdw>
                </a:effectLst>
              </a:rPr>
              <a:t>-  All States and territories are welcome to join the project</a:t>
            </a:r>
          </a:p>
          <a:p>
            <a:pPr>
              <a:buFontTx/>
              <a:buChar char="-"/>
            </a:pPr>
            <a:r>
              <a:rPr lang="en-US" sz="2200" dirty="0" smtClean="0">
                <a:effectLst>
                  <a:outerShdw blurRad="38100" dist="38100" dir="2700000" algn="tl">
                    <a:srgbClr val="000000">
                      <a:alpha val="43137"/>
                    </a:srgbClr>
                  </a:outerShdw>
                </a:effectLst>
              </a:rPr>
              <a:t>10 Central agencies: CWC, CGWB, NIH, IMD, CPCB, </a:t>
            </a:r>
            <a:r>
              <a:rPr lang="en-US" sz="2200" dirty="0" err="1" smtClean="0">
                <a:effectLst>
                  <a:outerShdw blurRad="38100" dist="38100" dir="2700000" algn="tl">
                    <a:srgbClr val="000000">
                      <a:alpha val="43137"/>
                    </a:srgbClr>
                  </a:outerShdw>
                </a:effectLst>
              </a:rPr>
              <a:t>SoI</a:t>
            </a:r>
            <a:r>
              <a:rPr lang="en-US" sz="2200" dirty="0" smtClean="0">
                <a:effectLst>
                  <a:outerShdw blurRad="38100" dist="38100" dir="2700000" algn="tl">
                    <a:srgbClr val="000000">
                      <a:alpha val="43137"/>
                    </a:srgbClr>
                  </a:outerShdw>
                </a:effectLst>
              </a:rPr>
              <a:t>, NRSC, CWPRS, and BBMB</a:t>
            </a:r>
          </a:p>
          <a:p>
            <a:pPr marL="0" indent="0">
              <a:buNone/>
            </a:pPr>
            <a:endParaRPr lang="en-US" sz="2200" dirty="0" smtClean="0">
              <a:effectLst>
                <a:outerShdw blurRad="38100" dist="38100" dir="2700000" algn="tl">
                  <a:srgbClr val="000000">
                    <a:alpha val="43137"/>
                  </a:srgbClr>
                </a:outerShdw>
              </a:effectLst>
            </a:endParaRPr>
          </a:p>
          <a:p>
            <a:pPr marL="0" indent="0">
              <a:buNone/>
            </a:pPr>
            <a:r>
              <a:rPr lang="en-US" sz="2200" i="1" dirty="0" smtClean="0">
                <a:solidFill>
                  <a:srgbClr val="00009E"/>
                </a:solidFill>
                <a:effectLst>
                  <a:outerShdw blurRad="38100" dist="38100" dir="2700000" algn="tl">
                    <a:srgbClr val="000000">
                      <a:alpha val="43137"/>
                    </a:srgbClr>
                  </a:outerShdw>
                </a:effectLst>
              </a:rPr>
              <a:t>Agency wise Budget </a:t>
            </a:r>
            <a:r>
              <a:rPr lang="en-US" sz="2200" i="1" dirty="0">
                <a:solidFill>
                  <a:srgbClr val="00009E"/>
                </a:solidFill>
                <a:effectLst>
                  <a:outerShdw blurRad="38100" dist="38100" dir="2700000" algn="tl">
                    <a:srgbClr val="000000">
                      <a:alpha val="43137"/>
                    </a:srgbClr>
                  </a:outerShdw>
                </a:effectLst>
              </a:rPr>
              <a:t>allocation</a:t>
            </a:r>
          </a:p>
          <a:p>
            <a:pPr>
              <a:buFontTx/>
              <a:buChar char="-"/>
            </a:pPr>
            <a:r>
              <a:rPr lang="en-US" sz="2400" dirty="0" smtClean="0">
                <a:effectLst>
                  <a:outerShdw blurRad="38100" dist="38100" dir="2700000" algn="tl">
                    <a:srgbClr val="000000">
                      <a:alpha val="43137"/>
                    </a:srgbClr>
                  </a:outerShdw>
                </a:effectLst>
              </a:rPr>
              <a:t>The program will be flexible and will be updated during Mid term review or as needed. Well performing agencies will be given preference during budget reallocation.</a:t>
            </a:r>
          </a:p>
          <a:p>
            <a:pPr>
              <a:buFontTx/>
              <a:buChar char="-"/>
            </a:pPr>
            <a:r>
              <a:rPr lang="en-US" sz="2400" dirty="0" smtClean="0">
                <a:effectLst>
                  <a:outerShdw blurRad="38100" dist="38100" dir="2700000" algn="tl">
                    <a:srgbClr val="000000">
                      <a:alpha val="43137"/>
                    </a:srgbClr>
                  </a:outerShdw>
                </a:effectLst>
              </a:rPr>
              <a:t>Retroactive Financing (one year) will be applicable provided World Bank procurement procedures are used.</a:t>
            </a:r>
            <a:endParaRPr lang="en-US" sz="2400" dirty="0">
              <a:effectLst>
                <a:outerShdw blurRad="38100" dist="38100" dir="2700000" algn="tl">
                  <a:srgbClr val="000000">
                    <a:alpha val="43137"/>
                  </a:srgbClr>
                </a:outerShdw>
              </a:effectLst>
            </a:endParaRPr>
          </a:p>
          <a:p>
            <a:pPr>
              <a:buFontTx/>
              <a:buChar char="-"/>
            </a:pPr>
            <a:endParaRPr lang="en-US" sz="2400" dirty="0" smtClean="0">
              <a:effectLst>
                <a:outerShdw blurRad="38100" dist="38100" dir="2700000" algn="tl">
                  <a:srgbClr val="000000">
                    <a:alpha val="43137"/>
                  </a:srgbClr>
                </a:outerShdw>
              </a:effectLst>
            </a:endParaRPr>
          </a:p>
          <a:p>
            <a:pPr marL="0" indent="0">
              <a:spcBef>
                <a:spcPts val="600"/>
              </a:spcBef>
              <a:buNone/>
            </a:pPr>
            <a:endParaRPr lang="en-US" sz="2400" dirty="0" smtClean="0">
              <a:effectLst>
                <a:outerShdw blurRad="38100" dist="38100" dir="2700000" algn="tl">
                  <a:srgbClr val="000000">
                    <a:alpha val="43137"/>
                  </a:srgbClr>
                </a:outerShdw>
              </a:effectLst>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762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28600" y="151606"/>
            <a:ext cx="9144000" cy="554037"/>
          </a:xfrm>
        </p:spPr>
        <p:txBody>
          <a:bodyPr>
            <a:normAutofit fontScale="90000"/>
          </a:bodyPr>
          <a:lstStyle/>
          <a:p>
            <a:pPr algn="l" eaLnBrk="1" hangingPunct="1"/>
            <a:r>
              <a:rPr lang="en-US" sz="4000" dirty="0" smtClean="0">
                <a:solidFill>
                  <a:srgbClr val="0000FF"/>
                </a:solidFill>
              </a:rPr>
              <a:t>	</a:t>
            </a:r>
            <a:r>
              <a:rPr lang="en-US" sz="3300" b="1" dirty="0">
                <a:solidFill>
                  <a:srgbClr val="C00000"/>
                </a:solidFill>
                <a:effectLst>
                  <a:outerShdw blurRad="38100" dist="38100" dir="2700000" algn="tl">
                    <a:srgbClr val="000000">
                      <a:alpha val="43137"/>
                    </a:srgbClr>
                  </a:outerShdw>
                </a:effectLst>
              </a:rPr>
              <a:t>World Bank aided </a:t>
            </a:r>
            <a:r>
              <a:rPr lang="en-US" sz="3300" b="1" dirty="0" smtClean="0">
                <a:solidFill>
                  <a:srgbClr val="C00000"/>
                </a:solidFill>
                <a:effectLst>
                  <a:outerShdw blurRad="38100" dist="38100" dir="2700000" algn="tl">
                    <a:srgbClr val="000000">
                      <a:alpha val="43137"/>
                    </a:srgbClr>
                  </a:outerShdw>
                </a:effectLst>
              </a:rPr>
              <a:t>HYDROLOGY PROJECT</a:t>
            </a:r>
          </a:p>
        </p:txBody>
      </p:sp>
      <p:sp>
        <p:nvSpPr>
          <p:cNvPr id="11267" name="Rectangle 3"/>
          <p:cNvSpPr>
            <a:spLocks noGrp="1" noChangeArrowheads="1"/>
          </p:cNvSpPr>
          <p:nvPr>
            <p:ph type="body" idx="4294967295"/>
          </p:nvPr>
        </p:nvSpPr>
        <p:spPr>
          <a:xfrm>
            <a:off x="228600" y="1066800"/>
            <a:ext cx="5486400" cy="5715000"/>
          </a:xfrm>
        </p:spPr>
        <p:txBody>
          <a:bodyPr>
            <a:noAutofit/>
          </a:bodyPr>
          <a:lstStyle/>
          <a:p>
            <a:pPr algn="just" eaLnBrk="1" hangingPunct="1">
              <a:buFont typeface="Wingdings" pitchFamily="2" charset="2"/>
              <a:buChar char="Ø"/>
            </a:pPr>
            <a:r>
              <a:rPr lang="en-US" sz="2200" b="1" u="sng" dirty="0" smtClean="0">
                <a:solidFill>
                  <a:srgbClr val="0000FF"/>
                </a:solidFill>
                <a:latin typeface="Arial" pitchFamily="34" charset="0"/>
                <a:cs typeface="Arial" pitchFamily="34" charset="0"/>
              </a:rPr>
              <a:t>(</a:t>
            </a:r>
            <a:r>
              <a:rPr lang="en-US" sz="2200" b="1" u="sng"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1995-2003) SDR 70.79 </a:t>
            </a:r>
            <a:r>
              <a:rPr lang="en-US" sz="2200" b="1" u="sng" dirty="0">
                <a:solidFill>
                  <a:srgbClr val="0000FF"/>
                </a:solidFill>
                <a:effectLst>
                  <a:outerShdw blurRad="38100" dist="38100" dir="2700000" algn="tl">
                    <a:srgbClr val="000000">
                      <a:alpha val="43137"/>
                    </a:srgbClr>
                  </a:outerShdw>
                </a:effectLst>
                <a:latin typeface="Arial" pitchFamily="34" charset="0"/>
                <a:cs typeface="Arial" pitchFamily="34" charset="0"/>
              </a:rPr>
              <a:t>M</a:t>
            </a:r>
            <a:r>
              <a:rPr lang="en-US" sz="2200" b="1" u="sng"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2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Hydrology Project-I (HP-I) was taken </a:t>
            </a:r>
            <a:r>
              <a:rPr lang="en-US" sz="2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up to develop </a:t>
            </a:r>
            <a:r>
              <a:rPr lang="en-US" sz="2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Hydrological Information System (HIS</a:t>
            </a:r>
            <a:r>
              <a:rPr lang="en-US" sz="2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en-US" sz="22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for collecting hydrological, meteorological and water quality data.</a:t>
            </a:r>
          </a:p>
          <a:p>
            <a:pPr algn="just" eaLnBrk="1" hangingPunct="1">
              <a:buFont typeface="Wingdings" pitchFamily="2" charset="2"/>
              <a:buChar char="Ø"/>
            </a:pPr>
            <a:endParaRPr lang="en-US" sz="2200" dirty="0" smtClean="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lgn="just">
              <a:buFont typeface="Wingdings" pitchFamily="2" charset="2"/>
              <a:buChar char="Ø"/>
            </a:pPr>
            <a:r>
              <a:rPr lang="en-US" sz="2200" b="1" u="sng"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(2006-2014) USD 104.98 M</a:t>
            </a:r>
            <a:r>
              <a:rPr lang="en-US" sz="2200" u="sng"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HP-II was taken </a:t>
            </a:r>
            <a:r>
              <a:rPr lang="en-US" sz="2200"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up to extend and promote the use of </a:t>
            </a:r>
            <a:r>
              <a:rPr lang="en-US" sz="22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HIS</a:t>
            </a:r>
            <a:r>
              <a:rPr lang="en-US" sz="2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by all potential users concerned with the Water Resources Planning and Management, both in public and private, thereby contributing to improve productivity and cost  effectiveness of water related investments</a:t>
            </a:r>
            <a:r>
              <a:rPr lang="en-US" sz="2200" dirty="0" smtClean="0">
                <a:solidFill>
                  <a:srgbClr val="26763F"/>
                </a:solidFill>
                <a:effectLst>
                  <a:outerShdw blurRad="38100" dist="38100" dir="2700000" algn="tl">
                    <a:srgbClr val="000000">
                      <a:alpha val="43137"/>
                    </a:srgbClr>
                  </a:outerShdw>
                </a:effectLst>
                <a:latin typeface="Arial" pitchFamily="34" charset="0"/>
                <a:cs typeface="Arial" pitchFamily="34" charset="0"/>
              </a:rPr>
              <a:t>.</a:t>
            </a:r>
            <a:endParaRPr lang="en-US" sz="2200" b="1" dirty="0" smtClean="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lgn="just" eaLnBrk="1" hangingPunct="1">
              <a:lnSpc>
                <a:spcPct val="80000"/>
              </a:lnSpc>
              <a:buFont typeface="Wingdings" pitchFamily="2" charset="2"/>
              <a:buNone/>
            </a:pPr>
            <a:endParaRPr lang="en-US" sz="2200" b="1" dirty="0" smtClean="0">
              <a:solidFill>
                <a:srgbClr val="002060"/>
              </a:solidFill>
              <a:latin typeface="Arial" pitchFamily="34" charset="0"/>
              <a:cs typeface="Arial" pitchFamily="34" charset="0"/>
            </a:endParaRPr>
          </a:p>
          <a:p>
            <a:pPr algn="just" eaLnBrk="1" hangingPunct="1">
              <a:lnSpc>
                <a:spcPct val="80000"/>
              </a:lnSpc>
              <a:buFont typeface="Wingdings" pitchFamily="2" charset="2"/>
              <a:buNone/>
            </a:pPr>
            <a:endParaRPr lang="en-US" sz="2200" b="1" dirty="0" smtClean="0">
              <a:solidFill>
                <a:srgbClr val="002060"/>
              </a:solidFill>
              <a:latin typeface="Arial" pitchFamily="34" charset="0"/>
              <a:cs typeface="Arial" pitchFamily="34" charset="0"/>
            </a:endParaRPr>
          </a:p>
          <a:p>
            <a:pPr eaLnBrk="1" hangingPunct="1">
              <a:lnSpc>
                <a:spcPct val="80000"/>
              </a:lnSpc>
              <a:buFont typeface="Wingdings" pitchFamily="2" charset="2"/>
              <a:buNone/>
            </a:pPr>
            <a:endParaRPr lang="en-US" sz="2200" b="1" dirty="0" smtClean="0">
              <a:solidFill>
                <a:schemeClr val="tx2"/>
              </a:solidFill>
            </a:endParaRPr>
          </a:p>
          <a:p>
            <a:pPr algn="just" eaLnBrk="1" hangingPunct="1">
              <a:lnSpc>
                <a:spcPct val="80000"/>
              </a:lnSpc>
              <a:buFont typeface="Wingdings" pitchFamily="2" charset="2"/>
              <a:buNone/>
            </a:pPr>
            <a:endParaRPr lang="en-US" sz="2200" b="1" dirty="0" smtClean="0">
              <a:solidFill>
                <a:schemeClr val="tx2"/>
              </a:solidFill>
            </a:endParaRPr>
          </a:p>
          <a:p>
            <a:pPr eaLnBrk="1" hangingPunct="1">
              <a:lnSpc>
                <a:spcPct val="80000"/>
              </a:lnSpc>
              <a:buFont typeface="Wingdings" pitchFamily="2" charset="2"/>
              <a:buNone/>
            </a:pPr>
            <a:r>
              <a:rPr lang="en-US" sz="2200" b="1" dirty="0" smtClean="0">
                <a:solidFill>
                  <a:schemeClr val="tx2"/>
                </a:solidFill>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143" y="759955"/>
            <a:ext cx="2371859" cy="2590800"/>
          </a:xfrm>
          <a:prstGeom prst="rect">
            <a:avLst/>
          </a:prstGeom>
          <a:ln>
            <a:solidFill>
              <a:schemeClr val="tx1"/>
            </a:solidFill>
          </a:ln>
        </p:spPr>
      </p:pic>
      <p:grpSp>
        <p:nvGrpSpPr>
          <p:cNvPr id="7" name="Group 6"/>
          <p:cNvGrpSpPr>
            <a:grpSpLocks/>
          </p:cNvGrpSpPr>
          <p:nvPr/>
        </p:nvGrpSpPr>
        <p:grpSpPr bwMode="auto">
          <a:xfrm>
            <a:off x="6172138" y="1892072"/>
            <a:ext cx="2451178" cy="4889728"/>
            <a:chOff x="5101" y="3960"/>
            <a:chExt cx="5130" cy="10092"/>
          </a:xfrm>
        </p:grpSpPr>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1" y="7892"/>
              <a:ext cx="5130" cy="6160"/>
            </a:xfrm>
            <a:prstGeom prst="rect">
              <a:avLst/>
            </a:prstGeom>
            <a:noFill/>
          </p:spPr>
        </p:pic>
        <p:sp>
          <p:nvSpPr>
            <p:cNvPr id="9" name="Text Box 4"/>
            <p:cNvSpPr txBox="1">
              <a:spLocks noChangeArrowheads="1"/>
            </p:cNvSpPr>
            <p:nvPr/>
          </p:nvSpPr>
          <p:spPr bwMode="auto">
            <a:xfrm>
              <a:off x="8610" y="3960"/>
              <a:ext cx="1170" cy="51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smtClean="0">
                  <a:ln>
                    <a:noFill/>
                  </a:ln>
                  <a:solidFill>
                    <a:schemeClr val="tx1"/>
                  </a:solidFill>
                  <a:effectLst/>
                  <a:latin typeface="Calibri" pitchFamily="34" charset="0"/>
                  <a:cs typeface="Arial" pitchFamily="34" charset="0"/>
                </a:rPr>
                <a:t>INDIA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9"/>
            <p:cNvSpPr>
              <a:spLocks noChangeArrowheads="1"/>
            </p:cNvSpPr>
            <p:nvPr/>
          </p:nvSpPr>
          <p:spPr bwMode="auto">
            <a:xfrm>
              <a:off x="7889" y="12119"/>
              <a:ext cx="241" cy="169"/>
            </a:xfrm>
            <a:prstGeom prst="rect">
              <a:avLst/>
            </a:prstGeom>
            <a:solidFill>
              <a:srgbClr val="FFCC66"/>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10"/>
            <p:cNvSpPr>
              <a:spLocks noChangeArrowheads="1"/>
            </p:cNvSpPr>
            <p:nvPr/>
          </p:nvSpPr>
          <p:spPr bwMode="auto">
            <a:xfrm>
              <a:off x="7867" y="12540"/>
              <a:ext cx="241" cy="169"/>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Text Box 7"/>
            <p:cNvSpPr txBox="1">
              <a:spLocks noChangeArrowheads="1"/>
            </p:cNvSpPr>
            <p:nvPr/>
          </p:nvSpPr>
          <p:spPr bwMode="auto">
            <a:xfrm>
              <a:off x="8450" y="12138"/>
              <a:ext cx="1705" cy="21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Times New Roman" pitchFamily="18" charset="0"/>
                  <a:cs typeface="Arial" pitchFamily="34" charset="0"/>
                </a:rPr>
                <a:t>HP-1 States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8"/>
            <p:cNvSpPr txBox="1">
              <a:spLocks noChangeArrowheads="1"/>
            </p:cNvSpPr>
            <p:nvPr/>
          </p:nvSpPr>
          <p:spPr bwMode="auto">
            <a:xfrm>
              <a:off x="8450" y="12495"/>
              <a:ext cx="1657" cy="37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Times New Roman" pitchFamily="18" charset="0"/>
                  <a:cs typeface="Arial" pitchFamily="34" charset="0"/>
                </a:rPr>
                <a:t>New States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 Box 9"/>
            <p:cNvSpPr txBox="1">
              <a:spLocks noChangeArrowheads="1"/>
            </p:cNvSpPr>
            <p:nvPr/>
          </p:nvSpPr>
          <p:spPr bwMode="auto">
            <a:xfrm>
              <a:off x="5749" y="7566"/>
              <a:ext cx="1953" cy="2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Calibri" pitchFamily="34" charset="0"/>
                  <a:cs typeface="Arial" pitchFamily="34" charset="0"/>
                </a:rPr>
                <a:t>Map not to scale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6" name="Rectangle 15"/>
          <p:cNvSpPr/>
          <p:nvPr/>
        </p:nvSpPr>
        <p:spPr>
          <a:xfrm>
            <a:off x="7355790" y="3873272"/>
            <a:ext cx="1054328" cy="369332"/>
          </a:xfrm>
          <a:prstGeom prst="rect">
            <a:avLst/>
          </a:prstGeom>
        </p:spPr>
        <p:txBody>
          <a:bodyPr wrap="none">
            <a:spAutoFit/>
          </a:bodyPr>
          <a:lstStyle/>
          <a:p>
            <a:r>
              <a:rPr lang="en-US" b="1" dirty="0" smtClean="0">
                <a:solidFill>
                  <a:srgbClr val="FF0000"/>
                </a:solidFill>
                <a:latin typeface="Calibri" pitchFamily="34" charset="0"/>
              </a:rPr>
              <a:t>13 States</a:t>
            </a:r>
            <a:endParaRPr lang="en-US" dirty="0"/>
          </a:p>
        </p:txBody>
      </p:sp>
      <p:cxnSp>
        <p:nvCxnSpPr>
          <p:cNvPr id="17" name="Straight Connector 16"/>
          <p:cNvCxnSpPr/>
          <p:nvPr/>
        </p:nvCxnSpPr>
        <p:spPr>
          <a:xfrm>
            <a:off x="-31330" y="8382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3912" y="927595"/>
            <a:ext cx="2542032" cy="2423160"/>
          </a:xfrm>
          <a:prstGeom prst="rect">
            <a:avLst/>
          </a:prstGeom>
        </p:spPr>
      </p:pic>
      <p:sp>
        <p:nvSpPr>
          <p:cNvPr id="4" name="Rectangle 3"/>
          <p:cNvSpPr/>
          <p:nvPr/>
        </p:nvSpPr>
        <p:spPr>
          <a:xfrm>
            <a:off x="7900921" y="2297668"/>
            <a:ext cx="1267526" cy="369332"/>
          </a:xfrm>
          <a:prstGeom prst="rect">
            <a:avLst/>
          </a:prstGeom>
        </p:spPr>
        <p:txBody>
          <a:bodyPr wrap="none">
            <a:spAutoFit/>
          </a:bodyPr>
          <a:lstStyle/>
          <a:p>
            <a:r>
              <a:rPr lang="en-US" b="1" dirty="0" smtClean="0">
                <a:solidFill>
                  <a:srgbClr val="FF0000"/>
                </a:solidFill>
                <a:latin typeface="Calibri" pitchFamily="34" charset="0"/>
              </a:rPr>
              <a:t>Nine States</a:t>
            </a:r>
            <a:endParaRPr lang="en-US" dirty="0"/>
          </a:p>
        </p:txBody>
      </p:sp>
      <p:sp>
        <p:nvSpPr>
          <p:cNvPr id="3" name="Rectangle 2"/>
          <p:cNvSpPr/>
          <p:nvPr/>
        </p:nvSpPr>
        <p:spPr>
          <a:xfrm>
            <a:off x="131016" y="6246158"/>
            <a:ext cx="8931996" cy="400110"/>
          </a:xfrm>
          <a:prstGeom prst="rect">
            <a:avLst/>
          </a:prstGeom>
        </p:spPr>
        <p:txBody>
          <a:bodyPr wrap="square">
            <a:spAutoFit/>
          </a:bodyPr>
          <a:lstStyle/>
          <a:p>
            <a:r>
              <a:rPr lang="en-US" sz="20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Both the projects were supported by International Technical Assistance</a:t>
            </a:r>
            <a:endParaRPr lang="en-US" sz="2000" dirty="0"/>
          </a:p>
        </p:txBody>
      </p:sp>
    </p:spTree>
    <p:extLst>
      <p:ext uri="{BB962C8B-B14F-4D97-AF65-F5344CB8AC3E}">
        <p14:creationId xmlns:p14="http://schemas.microsoft.com/office/powerpoint/2010/main" val="275249097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4000" cy="6858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FF0000"/>
                </a:solidFill>
                <a:effectLst>
                  <a:outerShdw blurRad="38100" dist="38100" dir="2700000" algn="tl">
                    <a:srgbClr val="000000">
                      <a:alpha val="43137"/>
                    </a:srgbClr>
                  </a:outerShdw>
                </a:effectLst>
              </a:rPr>
              <a:t>Tentative Fund flow System</a:t>
            </a:r>
          </a:p>
          <a:p>
            <a:r>
              <a:rPr lang="en-US" sz="3000" b="1" dirty="0" smtClean="0">
                <a:solidFill>
                  <a:srgbClr val="FF0000"/>
                </a:solidFill>
                <a:effectLst>
                  <a:outerShdw blurRad="38100" dist="38100" dir="2700000" algn="tl">
                    <a:srgbClr val="000000">
                      <a:alpha val="43137"/>
                    </a:srgbClr>
                  </a:outerShdw>
                </a:effectLst>
              </a:rPr>
              <a:t>(</a:t>
            </a:r>
            <a:r>
              <a:rPr lang="en-US" sz="3000" b="1" dirty="0" err="1" smtClean="0">
                <a:solidFill>
                  <a:srgbClr val="FF0000"/>
                </a:solidFill>
                <a:effectLst>
                  <a:outerShdw blurRad="38100" dist="38100" dir="2700000" algn="tl">
                    <a:srgbClr val="000000">
                      <a:alpha val="43137"/>
                    </a:srgbClr>
                  </a:outerShdw>
                </a:effectLst>
              </a:rPr>
              <a:t>MoWR</a:t>
            </a:r>
            <a:r>
              <a:rPr lang="en-US" sz="3000" b="1" dirty="0" smtClean="0">
                <a:solidFill>
                  <a:srgbClr val="FF0000"/>
                </a:solidFill>
                <a:effectLst>
                  <a:outerShdw blurRad="38100" dist="38100" dir="2700000" algn="tl">
                    <a:srgbClr val="000000">
                      <a:alpha val="43137"/>
                    </a:srgbClr>
                  </a:outerShdw>
                </a:effectLst>
              </a:rPr>
              <a:t> to confirm)</a:t>
            </a:r>
            <a:endParaRPr lang="en-US" sz="3000" b="1" dirty="0">
              <a:solidFill>
                <a:srgbClr val="FF0000"/>
              </a:solidFill>
              <a:effectLst>
                <a:outerShdw blurRad="38100" dist="38100" dir="2700000" algn="tl">
                  <a:srgbClr val="000000">
                    <a:alpha val="43137"/>
                  </a:srgbClr>
                </a:outerShdw>
              </a:effectLst>
            </a:endParaRPr>
          </a:p>
        </p:txBody>
      </p:sp>
      <p:cxnSp>
        <p:nvCxnSpPr>
          <p:cNvPr id="7" name="Straight Connector 6"/>
          <p:cNvCxnSpPr/>
          <p:nvPr/>
        </p:nvCxnSpPr>
        <p:spPr>
          <a:xfrm>
            <a:off x="0" y="6858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p:cNvGraphicFramePr/>
          <p:nvPr>
            <p:extLst>
              <p:ext uri="{D42A27DB-BD31-4B8C-83A1-F6EECF244321}">
                <p14:modId xmlns:p14="http://schemas.microsoft.com/office/powerpoint/2010/main" val="3152094561"/>
              </p:ext>
            </p:extLst>
          </p:nvPr>
        </p:nvGraphicFramePr>
        <p:xfrm>
          <a:off x="266700" y="990600"/>
          <a:ext cx="8610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Left-Right Arrow 3"/>
          <p:cNvSpPr/>
          <p:nvPr/>
        </p:nvSpPr>
        <p:spPr>
          <a:xfrm rot="20580079">
            <a:off x="3584149" y="1681429"/>
            <a:ext cx="802041" cy="34842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800" b="1"/>
          </a:p>
        </p:txBody>
      </p:sp>
      <p:sp>
        <p:nvSpPr>
          <p:cNvPr id="12" name="Left-Right Arrow 11"/>
          <p:cNvSpPr/>
          <p:nvPr/>
        </p:nvSpPr>
        <p:spPr>
          <a:xfrm rot="2443025">
            <a:off x="1633610" y="1681427"/>
            <a:ext cx="802041" cy="34842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800" b="1"/>
          </a:p>
        </p:txBody>
      </p:sp>
      <p:sp>
        <p:nvSpPr>
          <p:cNvPr id="6" name="Down Arrow 5"/>
          <p:cNvSpPr/>
          <p:nvPr/>
        </p:nvSpPr>
        <p:spPr>
          <a:xfrm>
            <a:off x="4914900" y="2249274"/>
            <a:ext cx="228600" cy="79872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p>
        </p:txBody>
      </p:sp>
      <p:sp>
        <p:nvSpPr>
          <p:cNvPr id="14" name="Rectangle 13"/>
          <p:cNvSpPr/>
          <p:nvPr/>
        </p:nvSpPr>
        <p:spPr>
          <a:xfrm>
            <a:off x="-98495" y="5473005"/>
            <a:ext cx="9276023"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ctr">
              <a:defRPr/>
            </a:pPr>
            <a:r>
              <a:rPr lang="en-US" sz="2400" b="1" dirty="0" smtClean="0">
                <a:solidFill>
                  <a:srgbClr val="00009E"/>
                </a:solidFill>
              </a:rPr>
              <a:t>Fund flow mechanism from </a:t>
            </a:r>
            <a:r>
              <a:rPr lang="en-US" sz="2400" b="1" dirty="0" err="1" smtClean="0">
                <a:solidFill>
                  <a:srgbClr val="00009E"/>
                </a:solidFill>
              </a:rPr>
              <a:t>MoWR</a:t>
            </a:r>
            <a:r>
              <a:rPr lang="en-US" sz="2400" b="1" dirty="0" smtClean="0">
                <a:solidFill>
                  <a:srgbClr val="00009E"/>
                </a:solidFill>
              </a:rPr>
              <a:t> to states needs to be simplified to ensure timely release of funds. </a:t>
            </a:r>
          </a:p>
          <a:p>
            <a:pPr lvl="0" algn="ctr">
              <a:defRPr/>
            </a:pPr>
            <a:r>
              <a:rPr lang="en-US" sz="2400" b="1" dirty="0" smtClean="0">
                <a:solidFill>
                  <a:srgbClr val="00009E"/>
                </a:solidFill>
              </a:rPr>
              <a:t>States are advised to work  with </a:t>
            </a:r>
            <a:r>
              <a:rPr lang="en-US" sz="2400" b="1" dirty="0" err="1" smtClean="0">
                <a:solidFill>
                  <a:srgbClr val="00009E"/>
                </a:solidFill>
              </a:rPr>
              <a:t>MoWR</a:t>
            </a:r>
            <a:r>
              <a:rPr lang="en-US" sz="2400" b="1" dirty="0" smtClean="0">
                <a:solidFill>
                  <a:srgbClr val="00009E"/>
                </a:solidFill>
              </a:rPr>
              <a:t> to develop the procedures </a:t>
            </a:r>
            <a:endParaRPr lang="en-US" sz="2400" b="1" dirty="0">
              <a:solidFill>
                <a:srgbClr val="00009E"/>
              </a:solidFill>
            </a:endParaRPr>
          </a:p>
        </p:txBody>
      </p:sp>
      <p:cxnSp>
        <p:nvCxnSpPr>
          <p:cNvPr id="9" name="Straight Arrow Connector 8"/>
          <p:cNvCxnSpPr/>
          <p:nvPr/>
        </p:nvCxnSpPr>
        <p:spPr>
          <a:xfrm flipH="1">
            <a:off x="1214747" y="2807732"/>
            <a:ext cx="819883" cy="609600"/>
          </a:xfrm>
          <a:prstGeom prst="straightConnector1">
            <a:avLst/>
          </a:prstGeom>
          <a:ln w="57150">
            <a:solidFill>
              <a:srgbClr val="00206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1000" y="2797055"/>
            <a:ext cx="1371600" cy="369332"/>
          </a:xfrm>
          <a:prstGeom prst="rect">
            <a:avLst/>
          </a:prstGeom>
          <a:noFill/>
        </p:spPr>
        <p:txBody>
          <a:bodyPr wrap="square" rtlCol="0">
            <a:spAutoFit/>
          </a:bodyPr>
          <a:lstStyle/>
          <a:p>
            <a:r>
              <a:rPr lang="en-US" dirty="0" smtClean="0"/>
              <a:t>HP2 Loan</a:t>
            </a:r>
            <a:endParaRPr lang="en-US" dirty="0"/>
          </a:p>
        </p:txBody>
      </p:sp>
    </p:spTree>
    <p:extLst>
      <p:ext uri="{BB962C8B-B14F-4D97-AF65-F5344CB8AC3E}">
        <p14:creationId xmlns:p14="http://schemas.microsoft.com/office/powerpoint/2010/main" val="32488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610600" cy="51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0"/>
            <a:ext cx="91440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rgbClr val="FF0000"/>
                </a:solidFill>
                <a:effectLst>
                  <a:outerShdw blurRad="38100" dist="38100" dir="2700000" algn="tl">
                    <a:srgbClr val="000000">
                      <a:alpha val="43137"/>
                    </a:srgbClr>
                  </a:outerShdw>
                </a:effectLst>
              </a:rPr>
              <a:t>World Bank Project Cycle</a:t>
            </a:r>
            <a:endParaRPr lang="en-US" sz="3000" b="1" dirty="0">
              <a:solidFill>
                <a:srgbClr val="FF0000"/>
              </a:solidFill>
              <a:effectLst>
                <a:outerShdw blurRad="38100" dist="38100" dir="2700000" algn="tl">
                  <a:srgbClr val="000000">
                    <a:alpha val="43137"/>
                  </a:srgbClr>
                </a:outerShdw>
              </a:effectLst>
            </a:endParaRPr>
          </a:p>
        </p:txBody>
      </p:sp>
      <p:cxnSp>
        <p:nvCxnSpPr>
          <p:cNvPr id="7" name="Straight Connector 6"/>
          <p:cNvCxnSpPr/>
          <p:nvPr/>
        </p:nvCxnSpPr>
        <p:spPr>
          <a:xfrm>
            <a:off x="0" y="6858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4800" y="4191000"/>
            <a:ext cx="1223495" cy="6354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smtClean="0">
                <a:effectLst>
                  <a:outerShdw blurRad="38100" dist="38100" dir="2700000" algn="tl">
                    <a:srgbClr val="000000">
                      <a:alpha val="43137"/>
                    </a:srgbClr>
                  </a:outerShdw>
                </a:effectLst>
              </a:rPr>
              <a:t>October 2015</a:t>
            </a:r>
            <a:endParaRPr lang="en-IN" sz="1600" b="1" dirty="0">
              <a:effectLst>
                <a:outerShdw blurRad="38100" dist="38100" dir="2700000" algn="tl">
                  <a:srgbClr val="000000">
                    <a:alpha val="43137"/>
                  </a:srgbClr>
                </a:outerShdw>
              </a:effectLst>
            </a:endParaRPr>
          </a:p>
        </p:txBody>
      </p:sp>
      <p:sp>
        <p:nvSpPr>
          <p:cNvPr id="9" name="Rectangle 8"/>
          <p:cNvSpPr/>
          <p:nvPr/>
        </p:nvSpPr>
        <p:spPr>
          <a:xfrm>
            <a:off x="7696200" y="4191000"/>
            <a:ext cx="1223495" cy="6354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smtClean="0">
                <a:effectLst>
                  <a:outerShdw blurRad="38100" dist="38100" dir="2700000" algn="tl">
                    <a:srgbClr val="000000">
                      <a:alpha val="43137"/>
                    </a:srgbClr>
                  </a:outerShdw>
                </a:effectLst>
              </a:rPr>
              <a:t>July 2015</a:t>
            </a:r>
            <a:endParaRPr lang="en-IN" sz="1600" b="1" dirty="0">
              <a:effectLst>
                <a:outerShdw blurRad="38100" dist="38100" dir="2700000" algn="tl">
                  <a:srgbClr val="000000">
                    <a:alpha val="43137"/>
                  </a:srgbClr>
                </a:outerShdw>
              </a:effectLst>
            </a:endParaRPr>
          </a:p>
        </p:txBody>
      </p:sp>
      <p:sp>
        <p:nvSpPr>
          <p:cNvPr id="10" name="Rectangle 9"/>
          <p:cNvSpPr/>
          <p:nvPr/>
        </p:nvSpPr>
        <p:spPr>
          <a:xfrm>
            <a:off x="7696200" y="2209800"/>
            <a:ext cx="1223495" cy="6354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smtClean="0">
                <a:effectLst>
                  <a:outerShdw blurRad="38100" dist="38100" dir="2700000" algn="tl">
                    <a:srgbClr val="000000">
                      <a:alpha val="43137"/>
                    </a:srgbClr>
                  </a:outerShdw>
                </a:effectLst>
              </a:rPr>
              <a:t>We are here</a:t>
            </a:r>
            <a:endParaRPr lang="en-IN" sz="1600" b="1" dirty="0">
              <a:effectLst>
                <a:outerShdw blurRad="38100" dist="38100" dir="2700000" algn="tl">
                  <a:srgbClr val="000000">
                    <a:alpha val="43137"/>
                  </a:srgbClr>
                </a:outerShdw>
              </a:effectLst>
            </a:endParaRPr>
          </a:p>
        </p:txBody>
      </p:sp>
      <p:sp>
        <p:nvSpPr>
          <p:cNvPr id="17" name="Rounded Rectangle 16"/>
          <p:cNvSpPr/>
          <p:nvPr/>
        </p:nvSpPr>
        <p:spPr>
          <a:xfrm>
            <a:off x="3505200" y="5029200"/>
            <a:ext cx="2362200" cy="518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Cabinet Clearance</a:t>
            </a:r>
            <a:endParaRPr lang="en-US" b="1" dirty="0"/>
          </a:p>
        </p:txBody>
      </p:sp>
      <p:sp>
        <p:nvSpPr>
          <p:cNvPr id="18" name="Rounded Rectangle 17"/>
          <p:cNvSpPr/>
          <p:nvPr/>
        </p:nvSpPr>
        <p:spPr>
          <a:xfrm>
            <a:off x="6972300" y="3326892"/>
            <a:ext cx="1447800" cy="391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EFC</a:t>
            </a:r>
            <a:endParaRPr lang="en-US" b="1" dirty="0"/>
          </a:p>
        </p:txBody>
      </p:sp>
    </p:spTree>
    <p:extLst>
      <p:ext uri="{BB962C8B-B14F-4D97-AF65-F5344CB8AC3E}">
        <p14:creationId xmlns:p14="http://schemas.microsoft.com/office/powerpoint/2010/main" val="1612088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300" b="1" dirty="0">
                <a:solidFill>
                  <a:srgbClr val="FF0000"/>
                </a:solidFill>
                <a:effectLst>
                  <a:outerShdw blurRad="38100" dist="38100" dir="2700000" algn="tl">
                    <a:srgbClr val="000000">
                      <a:alpha val="43137"/>
                    </a:srgbClr>
                  </a:outerShdw>
                </a:effectLst>
              </a:rPr>
              <a:t>DEA Readiness for project</a:t>
            </a:r>
          </a:p>
        </p:txBody>
      </p:sp>
      <p:graphicFrame>
        <p:nvGraphicFramePr>
          <p:cNvPr id="4" name="Table 3"/>
          <p:cNvGraphicFramePr>
            <a:graphicFrameLocks noGrp="1"/>
          </p:cNvGraphicFramePr>
          <p:nvPr>
            <p:extLst>
              <p:ext uri="{D42A27DB-BD31-4B8C-83A1-F6EECF244321}">
                <p14:modId xmlns:p14="http://schemas.microsoft.com/office/powerpoint/2010/main" val="2879795443"/>
              </p:ext>
            </p:extLst>
          </p:nvPr>
        </p:nvGraphicFramePr>
        <p:xfrm>
          <a:off x="152399" y="766391"/>
          <a:ext cx="8991601" cy="6088773"/>
        </p:xfrm>
        <a:graphic>
          <a:graphicData uri="http://schemas.openxmlformats.org/drawingml/2006/table">
            <a:tbl>
              <a:tblPr firstRow="1" bandRow="1">
                <a:tableStyleId>{5C22544A-7EE6-4342-B048-85BDC9FD1C3A}</a:tableStyleId>
              </a:tblPr>
              <a:tblGrid>
                <a:gridCol w="533401"/>
                <a:gridCol w="3200400"/>
                <a:gridCol w="2057400"/>
                <a:gridCol w="3200400"/>
              </a:tblGrid>
              <a:tr h="565928">
                <a:tc>
                  <a:txBody>
                    <a:bodyPr/>
                    <a:lstStyle/>
                    <a:p>
                      <a:r>
                        <a:rPr lang="en-US" dirty="0" smtClean="0"/>
                        <a:t>S. No.</a:t>
                      </a:r>
                      <a:endParaRPr lang="en-US" dirty="0"/>
                    </a:p>
                  </a:txBody>
                  <a:tcPr/>
                </a:tc>
                <a:tc>
                  <a:txBody>
                    <a:bodyPr/>
                    <a:lstStyle/>
                    <a:p>
                      <a:r>
                        <a:rPr lang="en-US" dirty="0" smtClean="0"/>
                        <a:t>Key activity/</a:t>
                      </a:r>
                    </a:p>
                    <a:p>
                      <a:r>
                        <a:rPr lang="en-US" dirty="0" smtClean="0"/>
                        <a:t>milestone</a:t>
                      </a:r>
                      <a:endParaRPr lang="en-US" dirty="0"/>
                    </a:p>
                  </a:txBody>
                  <a:tcPr/>
                </a:tc>
                <a:tc>
                  <a:txBody>
                    <a:bodyPr/>
                    <a:lstStyle/>
                    <a:p>
                      <a:r>
                        <a:rPr lang="en-US" dirty="0" smtClean="0"/>
                        <a:t>Timeline</a:t>
                      </a:r>
                      <a:endParaRPr lang="en-US" dirty="0"/>
                    </a:p>
                  </a:txBody>
                  <a:tcPr/>
                </a:tc>
                <a:tc>
                  <a:txBody>
                    <a:bodyPr/>
                    <a:lstStyle/>
                    <a:p>
                      <a:r>
                        <a:rPr lang="en-US" dirty="0" smtClean="0"/>
                        <a:t>Status</a:t>
                      </a:r>
                      <a:endParaRPr lang="en-US" dirty="0"/>
                    </a:p>
                  </a:txBody>
                  <a:tcPr/>
                </a:tc>
              </a:tr>
              <a:tr h="1031929">
                <a:tc>
                  <a:txBody>
                    <a:bodyPr/>
                    <a:lstStyle/>
                    <a:p>
                      <a:r>
                        <a:rPr lang="en-US" dirty="0" smtClean="0"/>
                        <a:t>1</a:t>
                      </a:r>
                      <a:endParaRPr lang="en-US" dirty="0"/>
                    </a:p>
                  </a:txBody>
                  <a:tcPr/>
                </a:tc>
                <a:tc>
                  <a:txBody>
                    <a:bodyPr/>
                    <a:lstStyle/>
                    <a:p>
                      <a:r>
                        <a:rPr lang="en-US" dirty="0" smtClean="0"/>
                        <a:t>Advice regarding</a:t>
                      </a:r>
                      <a:r>
                        <a:rPr lang="en-US" baseline="0" dirty="0" smtClean="0"/>
                        <a:t> f</a:t>
                      </a:r>
                      <a:r>
                        <a:rPr lang="en-US" dirty="0" smtClean="0"/>
                        <a:t>unding arrangement to States by </a:t>
                      </a:r>
                      <a:r>
                        <a:rPr lang="en-US" dirty="0" err="1" smtClean="0"/>
                        <a:t>MoWR</a:t>
                      </a:r>
                      <a:r>
                        <a:rPr lang="en-US" dirty="0" smtClean="0"/>
                        <a:t> and Administration approval by States</a:t>
                      </a:r>
                      <a:r>
                        <a:rPr lang="en-US" baseline="0" dirty="0" smtClean="0"/>
                        <a:t> </a:t>
                      </a:r>
                      <a:endParaRPr lang="en-US" dirty="0"/>
                    </a:p>
                  </a:txBody>
                  <a:tcPr/>
                </a:tc>
                <a:tc>
                  <a:txBody>
                    <a:bodyPr/>
                    <a:lstStyle/>
                    <a:p>
                      <a:r>
                        <a:rPr lang="en-US" dirty="0" smtClean="0"/>
                        <a:t>Immediately </a:t>
                      </a:r>
                      <a:endParaRPr lang="en-US" dirty="0"/>
                    </a:p>
                  </a:txBody>
                  <a:tcPr/>
                </a:tc>
                <a:tc>
                  <a:txBody>
                    <a:bodyPr/>
                    <a:lstStyle/>
                    <a:p>
                      <a:r>
                        <a:rPr lang="en-US" dirty="0" smtClean="0"/>
                        <a:t>Advice</a:t>
                      </a:r>
                      <a:r>
                        <a:rPr lang="en-US" baseline="0" dirty="0" smtClean="0"/>
                        <a:t> from </a:t>
                      </a:r>
                      <a:r>
                        <a:rPr lang="en-US" baseline="0" dirty="0" err="1" smtClean="0"/>
                        <a:t>MoWR</a:t>
                      </a:r>
                      <a:r>
                        <a:rPr lang="en-US" baseline="0" dirty="0" smtClean="0"/>
                        <a:t> is awaited.</a:t>
                      </a:r>
                      <a:endParaRPr lang="en-US" dirty="0"/>
                    </a:p>
                  </a:txBody>
                  <a:tcPr/>
                </a:tc>
              </a:tr>
              <a:tr h="681409">
                <a:tc>
                  <a:txBody>
                    <a:bodyPr/>
                    <a:lstStyle/>
                    <a:p>
                      <a:r>
                        <a:rPr lang="en-US" dirty="0" smtClean="0"/>
                        <a:t>2</a:t>
                      </a:r>
                      <a:endParaRPr lang="en-US" dirty="0"/>
                    </a:p>
                  </a:txBody>
                  <a:tcPr/>
                </a:tc>
                <a:tc>
                  <a:txBody>
                    <a:bodyPr/>
                    <a:lstStyle/>
                    <a:p>
                      <a:r>
                        <a:rPr lang="en-US" dirty="0" smtClean="0"/>
                        <a:t>Institutional Arrangement</a:t>
                      </a:r>
                      <a:endParaRPr lang="en-US" dirty="0"/>
                    </a:p>
                  </a:txBody>
                  <a:tcPr/>
                </a:tc>
                <a:tc>
                  <a:txBody>
                    <a:bodyPr/>
                    <a:lstStyle/>
                    <a:p>
                      <a:r>
                        <a:rPr lang="en-US" dirty="0" smtClean="0"/>
                        <a:t>Immediately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MoWR</a:t>
                      </a:r>
                      <a:r>
                        <a:rPr lang="en-US" dirty="0" smtClean="0"/>
                        <a:t> and 30% state agencies need to </a:t>
                      </a:r>
                      <a:r>
                        <a:rPr lang="en-US" baseline="0" dirty="0" smtClean="0"/>
                        <a:t> strengthen.</a:t>
                      </a:r>
                      <a:endParaRPr lang="en-US" dirty="0" smtClean="0"/>
                    </a:p>
                  </a:txBody>
                  <a:tcPr/>
                </a:tc>
              </a:tr>
              <a:tr h="424928">
                <a:tc>
                  <a:txBody>
                    <a:bodyPr/>
                    <a:lstStyle/>
                    <a:p>
                      <a:r>
                        <a:rPr lang="en-US" dirty="0" smtClean="0"/>
                        <a:t>3</a:t>
                      </a:r>
                      <a:endParaRPr lang="en-US" dirty="0"/>
                    </a:p>
                  </a:txBody>
                  <a:tcPr/>
                </a:tc>
                <a:tc>
                  <a:txBody>
                    <a:bodyPr/>
                    <a:lstStyle/>
                    <a:p>
                      <a:r>
                        <a:rPr lang="en-US" dirty="0" smtClean="0"/>
                        <a:t>Procurement plan approved</a:t>
                      </a:r>
                      <a:endParaRPr lang="en-US" dirty="0"/>
                    </a:p>
                  </a:txBody>
                  <a:tcPr/>
                </a:tc>
                <a:tc>
                  <a:txBody>
                    <a:bodyPr/>
                    <a:lstStyle/>
                    <a:p>
                      <a:r>
                        <a:rPr lang="en-US" dirty="0" smtClean="0"/>
                        <a:t>May 2015</a:t>
                      </a:r>
                      <a:endParaRPr lang="en-US" dirty="0"/>
                    </a:p>
                  </a:txBody>
                  <a:tcPr/>
                </a:tc>
                <a:tc>
                  <a:txBody>
                    <a:bodyPr/>
                    <a:lstStyle/>
                    <a:p>
                      <a:r>
                        <a:rPr lang="en-US" dirty="0" smtClean="0"/>
                        <a:t>Yet</a:t>
                      </a:r>
                      <a:r>
                        <a:rPr lang="en-US" baseline="0" dirty="0" smtClean="0"/>
                        <a:t> to be initiated</a:t>
                      </a:r>
                      <a:endParaRPr lang="en-US" dirty="0"/>
                    </a:p>
                  </a:txBody>
                  <a:tcPr/>
                </a:tc>
              </a:tr>
              <a:tr h="323387">
                <a:tc>
                  <a:txBody>
                    <a:bodyPr/>
                    <a:lstStyle/>
                    <a:p>
                      <a:r>
                        <a:rPr lang="en-US" dirty="0" smtClean="0"/>
                        <a:t>4</a:t>
                      </a:r>
                      <a:endParaRPr lang="en-US" dirty="0"/>
                    </a:p>
                  </a:txBody>
                  <a:tcPr/>
                </a:tc>
                <a:tc>
                  <a:txBody>
                    <a:bodyPr/>
                    <a:lstStyle/>
                    <a:p>
                      <a:r>
                        <a:rPr lang="en-US" dirty="0" smtClean="0"/>
                        <a:t>Preparation of DPRs and bid documents</a:t>
                      </a:r>
                      <a:endParaRPr lang="en-US" dirty="0"/>
                    </a:p>
                  </a:txBody>
                  <a:tcPr/>
                </a:tc>
                <a:tc>
                  <a:txBody>
                    <a:bodyPr/>
                    <a:lstStyle/>
                    <a:p>
                      <a:r>
                        <a:rPr lang="en-US" dirty="0" smtClean="0"/>
                        <a:t>Feb</a:t>
                      </a:r>
                      <a:r>
                        <a:rPr lang="en-US" baseline="0" dirty="0" smtClean="0"/>
                        <a:t> 2015</a:t>
                      </a:r>
                      <a:endParaRPr lang="en-US" dirty="0"/>
                    </a:p>
                  </a:txBody>
                  <a:tcPr/>
                </a:tc>
                <a:tc>
                  <a:txBody>
                    <a:bodyPr/>
                    <a:lstStyle/>
                    <a:p>
                      <a:r>
                        <a:rPr lang="en-US" dirty="0" smtClean="0"/>
                        <a:t>Yet</a:t>
                      </a:r>
                      <a:r>
                        <a:rPr lang="en-US" baseline="0" dirty="0" smtClean="0"/>
                        <a:t> to be initiated</a:t>
                      </a:r>
                    </a:p>
                    <a:p>
                      <a:endParaRPr lang="en-US" dirty="0"/>
                    </a:p>
                  </a:txBody>
                  <a:tcPr/>
                </a:tc>
              </a:tr>
              <a:tr h="323387">
                <a:tc>
                  <a:txBody>
                    <a:bodyPr/>
                    <a:lstStyle/>
                    <a:p>
                      <a:r>
                        <a:rPr lang="en-US" dirty="0" smtClean="0"/>
                        <a:t>5</a:t>
                      </a:r>
                      <a:endParaRPr lang="en-US" dirty="0"/>
                    </a:p>
                  </a:txBody>
                  <a:tcPr/>
                </a:tc>
                <a:tc>
                  <a:txBody>
                    <a:bodyPr/>
                    <a:lstStyle/>
                    <a:p>
                      <a:r>
                        <a:rPr lang="en-US" dirty="0" smtClean="0"/>
                        <a:t>Approval</a:t>
                      </a:r>
                      <a:r>
                        <a:rPr lang="en-US" baseline="0" dirty="0" smtClean="0"/>
                        <a:t> of bid document</a:t>
                      </a:r>
                      <a:r>
                        <a:rPr lang="en-US" dirty="0" smtClean="0"/>
                        <a:t> </a:t>
                      </a:r>
                      <a:endParaRPr lang="en-US" dirty="0"/>
                    </a:p>
                  </a:txBody>
                  <a:tcPr/>
                </a:tc>
                <a:tc>
                  <a:txBody>
                    <a:bodyPr/>
                    <a:lstStyle/>
                    <a:p>
                      <a:r>
                        <a:rPr lang="en-US" dirty="0" smtClean="0"/>
                        <a:t>March 2015</a:t>
                      </a:r>
                      <a:endParaRPr lang="en-US" dirty="0"/>
                    </a:p>
                  </a:txBody>
                  <a:tcPr/>
                </a:tc>
                <a:tc>
                  <a:txBody>
                    <a:bodyPr/>
                    <a:lstStyle/>
                    <a:p>
                      <a:r>
                        <a:rPr lang="en-US" dirty="0" smtClean="0"/>
                        <a:t>NA</a:t>
                      </a:r>
                      <a:endParaRPr lang="en-US" dirty="0"/>
                    </a:p>
                  </a:txBody>
                  <a:tcPr/>
                </a:tc>
              </a:tr>
              <a:tr h="424928">
                <a:tc>
                  <a:txBody>
                    <a:bodyPr/>
                    <a:lstStyle/>
                    <a:p>
                      <a:r>
                        <a:rPr lang="en-US" dirty="0" smtClean="0"/>
                        <a:t>6</a:t>
                      </a:r>
                      <a:endParaRPr lang="en-US" dirty="0"/>
                    </a:p>
                  </a:txBody>
                  <a:tcPr/>
                </a:tc>
                <a:tc>
                  <a:txBody>
                    <a:bodyPr/>
                    <a:lstStyle/>
                    <a:p>
                      <a:r>
                        <a:rPr lang="en-US" dirty="0" smtClean="0"/>
                        <a:t>Award of consultancies</a:t>
                      </a:r>
                      <a:endParaRPr lang="en-US" dirty="0"/>
                    </a:p>
                  </a:txBody>
                  <a:tcPr/>
                </a:tc>
                <a:tc>
                  <a:txBody>
                    <a:bodyPr/>
                    <a:lstStyle/>
                    <a:p>
                      <a:r>
                        <a:rPr lang="en-US" dirty="0" smtClean="0"/>
                        <a:t>Sep</a:t>
                      </a:r>
                      <a:r>
                        <a:rPr lang="en-US" baseline="0" dirty="0" smtClean="0"/>
                        <a:t> 2015</a:t>
                      </a:r>
                      <a:endParaRPr lang="en-US" dirty="0"/>
                    </a:p>
                  </a:txBody>
                  <a:tcPr/>
                </a:tc>
                <a:tc>
                  <a:txBody>
                    <a:bodyPr/>
                    <a:lstStyle/>
                    <a:p>
                      <a:r>
                        <a:rPr lang="en-US" dirty="0" err="1" smtClean="0"/>
                        <a:t>MoWR</a:t>
                      </a:r>
                      <a:r>
                        <a:rPr lang="en-US" dirty="0" smtClean="0"/>
                        <a:t> with TAMC by Sep 2015</a:t>
                      </a:r>
                      <a:endParaRPr lang="en-US" dirty="0"/>
                    </a:p>
                  </a:txBody>
                  <a:tcPr/>
                </a:tc>
              </a:tr>
              <a:tr h="808468">
                <a:tc>
                  <a:txBody>
                    <a:bodyPr/>
                    <a:lstStyle/>
                    <a:p>
                      <a:r>
                        <a:rPr lang="en-US" dirty="0" smtClean="0"/>
                        <a:t>7</a:t>
                      </a:r>
                      <a:endParaRPr lang="en-US" dirty="0"/>
                    </a:p>
                  </a:txBody>
                  <a:tcPr/>
                </a:tc>
                <a:tc>
                  <a:txBody>
                    <a:bodyPr/>
                    <a:lstStyle/>
                    <a:p>
                      <a:r>
                        <a:rPr lang="en-US" dirty="0" smtClean="0"/>
                        <a:t>Award of 30% of tender</a:t>
                      </a:r>
                      <a:r>
                        <a:rPr lang="en-US" baseline="0" dirty="0" smtClean="0"/>
                        <a:t> documents</a:t>
                      </a:r>
                      <a:endParaRPr lang="en-US" dirty="0"/>
                    </a:p>
                  </a:txBody>
                  <a:tcPr/>
                </a:tc>
                <a:tc>
                  <a:txBody>
                    <a:bodyPr/>
                    <a:lstStyle/>
                    <a:p>
                      <a:r>
                        <a:rPr lang="en-US" dirty="0" smtClean="0"/>
                        <a:t>Sep</a:t>
                      </a:r>
                      <a:r>
                        <a:rPr lang="en-US" baseline="0" dirty="0" smtClean="0"/>
                        <a:t> 2015</a:t>
                      </a:r>
                      <a:endParaRPr lang="en-US" dirty="0"/>
                    </a:p>
                  </a:txBody>
                  <a:tcPr/>
                </a:tc>
                <a:tc>
                  <a:txBody>
                    <a:bodyPr/>
                    <a:lstStyle/>
                    <a:p>
                      <a:r>
                        <a:rPr lang="en-US" dirty="0" smtClean="0"/>
                        <a:t>Bids</a:t>
                      </a:r>
                      <a:r>
                        <a:rPr lang="en-US" baseline="0" dirty="0" smtClean="0"/>
                        <a:t> not finalized during HP2 can be floated soon.</a:t>
                      </a:r>
                      <a:endParaRPr lang="en-US" dirty="0"/>
                    </a:p>
                  </a:txBody>
                  <a:tcPr/>
                </a:tc>
              </a:tr>
              <a:tr h="808468">
                <a:tc>
                  <a:txBody>
                    <a:bodyPr/>
                    <a:lstStyle/>
                    <a:p>
                      <a:r>
                        <a:rPr lang="en-US" dirty="0" smtClean="0"/>
                        <a:t>8</a:t>
                      </a:r>
                      <a:endParaRPr lang="en-US" dirty="0"/>
                    </a:p>
                  </a:txBody>
                  <a:tcPr/>
                </a:tc>
                <a:tc>
                  <a:txBody>
                    <a:bodyPr/>
                    <a:lstStyle/>
                    <a:p>
                      <a:r>
                        <a:rPr lang="en-US" dirty="0" smtClean="0"/>
                        <a:t>Approval of EFC/Cabinet</a:t>
                      </a:r>
                      <a:endParaRPr lang="en-US" dirty="0"/>
                    </a:p>
                  </a:txBody>
                  <a:tcPr/>
                </a:tc>
                <a:tc>
                  <a:txBody>
                    <a:bodyPr/>
                    <a:lstStyle/>
                    <a:p>
                      <a:r>
                        <a:rPr lang="en-US" dirty="0" smtClean="0"/>
                        <a:t>Central clearances will</a:t>
                      </a:r>
                      <a:r>
                        <a:rPr lang="en-US" baseline="0" dirty="0" smtClean="0"/>
                        <a:t> be secured by PCS </a:t>
                      </a:r>
                      <a:r>
                        <a:rPr lang="en-US" baseline="0" dirty="0" err="1" smtClean="0"/>
                        <a:t>MoWR</a:t>
                      </a:r>
                      <a:r>
                        <a:rPr lang="en-US" baseline="0" dirty="0" smtClean="0"/>
                        <a:t>.</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3450693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a:solidFill>
                  <a:srgbClr val="FF0000"/>
                </a:solidFill>
                <a:effectLst>
                  <a:outerShdw blurRad="38100" dist="38100" dir="2700000" algn="tl">
                    <a:srgbClr val="000000">
                      <a:alpha val="43137"/>
                    </a:srgbClr>
                  </a:outerShdw>
                </a:effectLst>
              </a:rPr>
              <a:t>Project </a:t>
            </a:r>
            <a:r>
              <a:rPr lang="en-US" sz="3300" b="1" dirty="0" smtClean="0">
                <a:solidFill>
                  <a:srgbClr val="FF0000"/>
                </a:solidFill>
                <a:effectLst>
                  <a:outerShdw blurRad="38100" dist="38100" dir="2700000" algn="tl">
                    <a:srgbClr val="000000">
                      <a:alpha val="43137"/>
                    </a:srgbClr>
                  </a:outerShdw>
                </a:effectLst>
              </a:rPr>
              <a:t>Timeline</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6"/>
          <p:cNvGraphicFramePr>
            <a:graphicFrameLocks noGrp="1"/>
          </p:cNvGraphicFramePr>
          <p:nvPr>
            <p:ph idx="1"/>
            <p:extLst>
              <p:ext uri="{D42A27DB-BD31-4B8C-83A1-F6EECF244321}">
                <p14:modId xmlns:p14="http://schemas.microsoft.com/office/powerpoint/2010/main" val="230532458"/>
              </p:ext>
            </p:extLst>
          </p:nvPr>
        </p:nvGraphicFramePr>
        <p:xfrm>
          <a:off x="231931" y="1066800"/>
          <a:ext cx="8648700" cy="5354609"/>
        </p:xfrm>
        <a:graphic>
          <a:graphicData uri="http://schemas.openxmlformats.org/drawingml/2006/table">
            <a:tbl>
              <a:tblPr firstRow="1" firstCol="1" bandRow="1">
                <a:tableStyleId>{5C22544A-7EE6-4342-B048-85BDC9FD1C3A}</a:tableStyleId>
              </a:tblPr>
              <a:tblGrid>
                <a:gridCol w="473087"/>
                <a:gridCol w="2571582"/>
                <a:gridCol w="990600"/>
                <a:gridCol w="1727215"/>
                <a:gridCol w="2886216"/>
              </a:tblGrid>
              <a:tr h="664565">
                <a:tc>
                  <a:txBody>
                    <a:bodyPr/>
                    <a:lstStyle/>
                    <a:p>
                      <a:pPr marL="0" marR="0" algn="ctr">
                        <a:lnSpc>
                          <a:spcPct val="115000"/>
                        </a:lnSpc>
                        <a:spcBef>
                          <a:spcPts val="0"/>
                        </a:spcBef>
                        <a:spcAft>
                          <a:spcPts val="0"/>
                        </a:spcAft>
                      </a:pPr>
                      <a:r>
                        <a:rPr lang="en-US" sz="1800" dirty="0">
                          <a:effectLst/>
                        </a:rPr>
                        <a:t>S. No.</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Activity</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Calibri"/>
                          <a:ea typeface="Calibri"/>
                          <a:cs typeface="Times New Roman"/>
                        </a:rPr>
                        <a:t>Agency</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Due by</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Calibri"/>
                          <a:ea typeface="Calibri"/>
                          <a:cs typeface="Times New Roman"/>
                        </a:rPr>
                        <a:t>Status</a:t>
                      </a:r>
                      <a:endParaRPr lang="en-US" sz="1600" dirty="0">
                        <a:effectLst/>
                        <a:latin typeface="Calibri"/>
                        <a:ea typeface="Calibri"/>
                        <a:cs typeface="Times New Roman"/>
                      </a:endParaRPr>
                    </a:p>
                  </a:txBody>
                  <a:tcPr marL="68580" marR="68580" marT="0" marB="0"/>
                </a:tc>
              </a:tr>
              <a:tr h="630835">
                <a:tc>
                  <a:txBody>
                    <a:bodyPr/>
                    <a:lstStyle/>
                    <a:p>
                      <a:pPr marL="0" marR="0" algn="ctr">
                        <a:lnSpc>
                          <a:spcPct val="115000"/>
                        </a:lnSpc>
                        <a:spcBef>
                          <a:spcPts val="0"/>
                        </a:spcBef>
                        <a:spcAft>
                          <a:spcPts val="0"/>
                        </a:spcAft>
                      </a:pPr>
                      <a:r>
                        <a:rPr lang="en-US" sz="1800" dirty="0">
                          <a:effectLst/>
                          <a:latin typeface="+mn-lt"/>
                          <a:ea typeface="+mn-ea"/>
                          <a:cs typeface="+mn-cs"/>
                        </a:rPr>
                        <a:t>1</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b="1" dirty="0" smtClean="0">
                          <a:solidFill>
                            <a:srgbClr val="FF0000"/>
                          </a:solidFill>
                          <a:effectLst/>
                        </a:rPr>
                        <a:t>Final PIP</a:t>
                      </a:r>
                      <a:endParaRPr lang="en-US" sz="1600" b="1" dirty="0">
                        <a:solidFill>
                          <a:srgbClr val="FF0000"/>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b="1" dirty="0" smtClean="0">
                          <a:solidFill>
                            <a:srgbClr val="FF0000"/>
                          </a:solidFill>
                          <a:effectLst/>
                          <a:latin typeface="Calibri"/>
                          <a:ea typeface="Calibri"/>
                          <a:cs typeface="Times New Roman"/>
                        </a:rPr>
                        <a:t>States</a:t>
                      </a:r>
                      <a:endParaRPr lang="en-US" sz="1600" b="1" dirty="0">
                        <a:solidFill>
                          <a:srgbClr val="FF0000"/>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b="1" dirty="0" smtClean="0">
                          <a:solidFill>
                            <a:srgbClr val="FF0000"/>
                          </a:solidFill>
                          <a:effectLst/>
                        </a:rPr>
                        <a:t>Feb 28, 2015</a:t>
                      </a:r>
                      <a:endParaRPr lang="en-US" sz="1600" b="1" dirty="0">
                        <a:solidFill>
                          <a:srgbClr val="FF0000"/>
                        </a:solidFill>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dirty="0" smtClean="0">
                          <a:effectLst/>
                          <a:latin typeface="+mn-lt"/>
                          <a:ea typeface="Calibri"/>
                          <a:cs typeface="Times New Roman"/>
                        </a:rPr>
                        <a:t>80%</a:t>
                      </a:r>
                      <a:r>
                        <a:rPr lang="en-US" sz="1600" baseline="0" dirty="0" smtClean="0">
                          <a:effectLst/>
                          <a:latin typeface="+mn-lt"/>
                          <a:ea typeface="Calibri"/>
                          <a:cs typeface="Times New Roman"/>
                        </a:rPr>
                        <a:t> agencies responded. </a:t>
                      </a:r>
                      <a:r>
                        <a:rPr lang="en-US" sz="1600" dirty="0" smtClean="0">
                          <a:effectLst/>
                          <a:latin typeface="+mn-lt"/>
                          <a:ea typeface="Calibri"/>
                          <a:cs typeface="Times New Roman"/>
                        </a:rPr>
                        <a:t>70% agencies are</a:t>
                      </a:r>
                      <a:r>
                        <a:rPr lang="en-US" sz="1600" baseline="0" dirty="0" smtClean="0">
                          <a:effectLst/>
                          <a:latin typeface="+mn-lt"/>
                          <a:ea typeface="Calibri"/>
                          <a:cs typeface="Times New Roman"/>
                        </a:rPr>
                        <a:t> approaching completion.</a:t>
                      </a:r>
                      <a:endParaRPr lang="en-US" sz="1600" dirty="0">
                        <a:effectLst/>
                        <a:latin typeface="+mn-lt"/>
                        <a:ea typeface="Calibri"/>
                        <a:cs typeface="Times New Roman"/>
                      </a:endParaRPr>
                    </a:p>
                  </a:txBody>
                  <a:tcPr marL="68580" marR="68580" marT="0" marB="0"/>
                </a:tc>
              </a:tr>
              <a:tr h="443044">
                <a:tc>
                  <a:txBody>
                    <a:bodyPr/>
                    <a:lstStyle/>
                    <a:p>
                      <a:pPr marL="0" marR="0" algn="ctr">
                        <a:lnSpc>
                          <a:spcPct val="115000"/>
                        </a:lnSpc>
                        <a:spcBef>
                          <a:spcPts val="0"/>
                        </a:spcBef>
                        <a:spcAft>
                          <a:spcPts val="0"/>
                        </a:spcAft>
                      </a:pPr>
                      <a:r>
                        <a:rPr lang="en-US" sz="1800" dirty="0">
                          <a:effectLst/>
                          <a:latin typeface="+mn-lt"/>
                          <a:ea typeface="+mn-ea"/>
                          <a:cs typeface="+mn-cs"/>
                        </a:rPr>
                        <a:t>2</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Finalization of PIP by </a:t>
                      </a:r>
                      <a:r>
                        <a:rPr lang="en-US" sz="1800" dirty="0" err="1">
                          <a:effectLst/>
                        </a:rPr>
                        <a:t>MoWR</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dirty="0" err="1" smtClean="0">
                          <a:effectLst/>
                          <a:latin typeface="Calibri"/>
                          <a:ea typeface="Calibri"/>
                          <a:cs typeface="Times New Roman"/>
                        </a:rPr>
                        <a:t>MoWR</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smtClean="0">
                          <a:effectLst/>
                        </a:rPr>
                        <a:t>March </a:t>
                      </a:r>
                      <a:r>
                        <a:rPr lang="en-US" sz="1800" dirty="0">
                          <a:effectLst/>
                        </a:rPr>
                        <a:t>15, </a:t>
                      </a:r>
                      <a:r>
                        <a:rPr lang="en-US" sz="1800" dirty="0" smtClean="0">
                          <a:effectLst/>
                        </a:rPr>
                        <a:t>2015</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r h="443044">
                <a:tc>
                  <a:txBody>
                    <a:bodyPr/>
                    <a:lstStyle/>
                    <a:p>
                      <a:pPr marL="0" marR="0" algn="ctr">
                        <a:lnSpc>
                          <a:spcPct val="115000"/>
                        </a:lnSpc>
                        <a:spcBef>
                          <a:spcPts val="0"/>
                        </a:spcBef>
                        <a:spcAft>
                          <a:spcPts val="0"/>
                        </a:spcAft>
                      </a:pPr>
                      <a:r>
                        <a:rPr lang="en-US" sz="1800" dirty="0">
                          <a:effectLst/>
                          <a:latin typeface="+mn-lt"/>
                          <a:ea typeface="+mn-ea"/>
                          <a:cs typeface="+mn-cs"/>
                        </a:rPr>
                        <a:t>3</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Submission for EFC clearance</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dirty="0" err="1" smtClean="0">
                          <a:effectLst/>
                          <a:latin typeface="Calibri"/>
                          <a:ea typeface="Calibri"/>
                          <a:cs typeface="Times New Roman"/>
                        </a:rPr>
                        <a:t>MoWR</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Jan 2015</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r h="382223">
                <a:tc>
                  <a:txBody>
                    <a:bodyPr/>
                    <a:lstStyle/>
                    <a:p>
                      <a:pPr marL="0" marR="0" algn="ctr">
                        <a:lnSpc>
                          <a:spcPct val="115000"/>
                        </a:lnSpc>
                        <a:spcBef>
                          <a:spcPts val="0"/>
                        </a:spcBef>
                        <a:spcAft>
                          <a:spcPts val="0"/>
                        </a:spcAft>
                      </a:pPr>
                      <a:r>
                        <a:rPr lang="en-US" sz="1800" dirty="0">
                          <a:effectLst/>
                          <a:latin typeface="+mn-lt"/>
                          <a:ea typeface="+mn-ea"/>
                          <a:cs typeface="+mn-cs"/>
                        </a:rPr>
                        <a:t>4</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smtClean="0">
                          <a:effectLst/>
                        </a:rPr>
                        <a:t>EFC</a:t>
                      </a:r>
                      <a:r>
                        <a:rPr lang="en-US" sz="1800" baseline="0" dirty="0" smtClean="0">
                          <a:effectLst/>
                        </a:rPr>
                        <a:t> </a:t>
                      </a:r>
                      <a:r>
                        <a:rPr lang="en-US" sz="1800" dirty="0" smtClean="0">
                          <a:effectLst/>
                        </a:rPr>
                        <a:t>Clearance </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dirty="0" err="1" smtClean="0">
                          <a:effectLst/>
                          <a:latin typeface="Calibri"/>
                          <a:ea typeface="Calibri"/>
                          <a:cs typeface="Times New Roman"/>
                        </a:rPr>
                        <a:t>MoWR</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March 2015</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r h="275341">
                <a:tc>
                  <a:txBody>
                    <a:bodyPr/>
                    <a:lstStyle/>
                    <a:p>
                      <a:pPr marL="0" marR="0" algn="ctr">
                        <a:lnSpc>
                          <a:spcPct val="115000"/>
                        </a:lnSpc>
                        <a:spcBef>
                          <a:spcPts val="0"/>
                        </a:spcBef>
                        <a:spcAft>
                          <a:spcPts val="0"/>
                        </a:spcAft>
                      </a:pPr>
                      <a:r>
                        <a:rPr lang="en-US" sz="1800" dirty="0">
                          <a:effectLst/>
                          <a:latin typeface="+mn-lt"/>
                          <a:ea typeface="+mn-ea"/>
                          <a:cs typeface="+mn-cs"/>
                        </a:rPr>
                        <a:t>5</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Project Appraisal</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dirty="0" smtClean="0">
                          <a:effectLst/>
                          <a:latin typeface="Calibri"/>
                          <a:ea typeface="Calibri"/>
                          <a:cs typeface="Times New Roman"/>
                        </a:rPr>
                        <a:t>WB</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May 2015</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r h="579132">
                <a:tc>
                  <a:txBody>
                    <a:bodyPr/>
                    <a:lstStyle/>
                    <a:p>
                      <a:pPr marL="0" marR="0" algn="ctr">
                        <a:lnSpc>
                          <a:spcPct val="115000"/>
                        </a:lnSpc>
                        <a:spcBef>
                          <a:spcPts val="0"/>
                        </a:spcBef>
                        <a:spcAft>
                          <a:spcPts val="0"/>
                        </a:spcAft>
                      </a:pPr>
                      <a:r>
                        <a:rPr lang="en-US" sz="1800" dirty="0">
                          <a:effectLst/>
                          <a:latin typeface="+mn-lt"/>
                          <a:ea typeface="+mn-ea"/>
                          <a:cs typeface="+mn-cs"/>
                        </a:rPr>
                        <a:t>6</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Negotiation</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dirty="0" smtClean="0">
                          <a:effectLst/>
                          <a:latin typeface="Calibri"/>
                          <a:ea typeface="Calibri"/>
                          <a:cs typeface="Times New Roman"/>
                        </a:rPr>
                        <a:t>WB/</a:t>
                      </a:r>
                    </a:p>
                    <a:p>
                      <a:pPr marL="0" marR="0" algn="just">
                        <a:lnSpc>
                          <a:spcPct val="115000"/>
                        </a:lnSpc>
                        <a:spcBef>
                          <a:spcPts val="0"/>
                        </a:spcBef>
                        <a:spcAft>
                          <a:spcPts val="0"/>
                        </a:spcAft>
                      </a:pPr>
                      <a:r>
                        <a:rPr lang="en-US" sz="1600" dirty="0" err="1" smtClean="0">
                          <a:effectLst/>
                          <a:latin typeface="Calibri"/>
                          <a:ea typeface="Calibri"/>
                          <a:cs typeface="Times New Roman"/>
                        </a:rPr>
                        <a:t>MoWR</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July 2015</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r h="651545">
                <a:tc>
                  <a:txBody>
                    <a:bodyPr/>
                    <a:lstStyle/>
                    <a:p>
                      <a:pPr marL="0" marR="0" algn="ctr">
                        <a:lnSpc>
                          <a:spcPct val="115000"/>
                        </a:lnSpc>
                        <a:spcBef>
                          <a:spcPts val="0"/>
                        </a:spcBef>
                        <a:spcAft>
                          <a:spcPts val="0"/>
                        </a:spcAft>
                      </a:pPr>
                      <a:r>
                        <a:rPr lang="en-US" sz="1800" dirty="0">
                          <a:effectLst/>
                          <a:latin typeface="+mn-lt"/>
                          <a:ea typeface="+mn-ea"/>
                          <a:cs typeface="+mn-cs"/>
                        </a:rPr>
                        <a:t>7</a:t>
                      </a:r>
                      <a:endParaRPr lang="en-US" sz="1600"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800" dirty="0">
                          <a:effectLst/>
                        </a:rPr>
                        <a:t>Submission to World Bank Board for clearance</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dirty="0" smtClean="0">
                          <a:effectLst/>
                          <a:latin typeface="Calibri"/>
                          <a:ea typeface="Calibri"/>
                          <a:cs typeface="Times New Roman"/>
                        </a:rPr>
                        <a:t>WB</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a:effectLst/>
                        </a:rPr>
                        <a:t>August 2015</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r h="343088">
                <a:tc>
                  <a:txBody>
                    <a:bodyPr/>
                    <a:lstStyle/>
                    <a:p>
                      <a:pPr marL="0" marR="0" algn="ctr">
                        <a:lnSpc>
                          <a:spcPct val="115000"/>
                        </a:lnSpc>
                        <a:spcBef>
                          <a:spcPts val="0"/>
                        </a:spcBef>
                        <a:spcAft>
                          <a:spcPts val="0"/>
                        </a:spcAft>
                      </a:pPr>
                      <a:r>
                        <a:rPr lang="en-US" sz="1600" dirty="0" smtClean="0">
                          <a:effectLst/>
                          <a:latin typeface="Calibri"/>
                          <a:ea typeface="Calibri"/>
                          <a:cs typeface="Times New Roman"/>
                        </a:rPr>
                        <a:t>8</a:t>
                      </a:r>
                      <a:endParaRPr lang="en-US" sz="1600" dirty="0">
                        <a:effectLst/>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1600" dirty="0" smtClean="0">
                          <a:effectLst/>
                          <a:latin typeface="Calibri"/>
                          <a:ea typeface="Calibri"/>
                          <a:cs typeface="Times New Roman"/>
                        </a:rPr>
                        <a:t>Cabinet</a:t>
                      </a:r>
                      <a:r>
                        <a:rPr lang="en-US" sz="1600" baseline="0" dirty="0" smtClean="0">
                          <a:effectLst/>
                          <a:latin typeface="Calibri"/>
                          <a:ea typeface="Calibri"/>
                          <a:cs typeface="Times New Roman"/>
                        </a:rPr>
                        <a:t> approval</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dirty="0" err="1" smtClean="0">
                          <a:effectLst/>
                          <a:latin typeface="Calibri"/>
                          <a:ea typeface="Calibri"/>
                          <a:cs typeface="Times New Roman"/>
                        </a:rPr>
                        <a:t>MoWR</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600" dirty="0" smtClean="0">
                          <a:effectLst/>
                          <a:latin typeface="Calibri"/>
                          <a:ea typeface="Calibri"/>
                          <a:cs typeface="Times New Roman"/>
                        </a:rPr>
                        <a:t>Sep 2015</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r h="275341">
                <a:tc>
                  <a:txBody>
                    <a:bodyPr/>
                    <a:lstStyle/>
                    <a:p>
                      <a:pPr marL="0" marR="0" algn="ctr">
                        <a:lnSpc>
                          <a:spcPct val="115000"/>
                        </a:lnSpc>
                        <a:spcBef>
                          <a:spcPts val="0"/>
                        </a:spcBef>
                        <a:spcAft>
                          <a:spcPts val="0"/>
                        </a:spcAft>
                      </a:pPr>
                      <a:r>
                        <a:rPr lang="en-US" sz="1800" dirty="0" smtClean="0">
                          <a:effectLst/>
                        </a:rPr>
                        <a:t>9</a:t>
                      </a:r>
                    </a:p>
                  </a:txBody>
                  <a:tcPr marL="68580" marR="68580" marT="0" marB="0"/>
                </a:tc>
                <a:tc>
                  <a:txBody>
                    <a:bodyPr/>
                    <a:lstStyle/>
                    <a:p>
                      <a:pPr marL="0" marR="0" algn="just">
                        <a:lnSpc>
                          <a:spcPct val="115000"/>
                        </a:lnSpc>
                        <a:spcBef>
                          <a:spcPts val="0"/>
                        </a:spcBef>
                        <a:spcAft>
                          <a:spcPts val="0"/>
                        </a:spcAft>
                      </a:pPr>
                      <a:r>
                        <a:rPr lang="en-US" sz="1800" dirty="0">
                          <a:effectLst/>
                        </a:rPr>
                        <a:t>Effectiveness</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1800" dirty="0" smtClean="0">
                          <a:effectLst/>
                        </a:rPr>
                        <a:t>Oct, </a:t>
                      </a:r>
                      <a:r>
                        <a:rPr lang="en-US" sz="1800" dirty="0">
                          <a:effectLst/>
                        </a:rPr>
                        <a:t>2015</a:t>
                      </a:r>
                      <a:endParaRPr lang="en-US" sz="16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endParaRPr lang="en-US" sz="16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8199325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Tentative Budget Allocation Criteria</a:t>
            </a:r>
            <a:endParaRPr lang="en-US" b="1" dirty="0">
              <a:solidFill>
                <a:schemeClr val="accent3">
                  <a:lumMod val="50000"/>
                </a:schemeClr>
              </a:solidFill>
            </a:endParaRPr>
          </a:p>
        </p:txBody>
      </p:sp>
      <p:sp>
        <p:nvSpPr>
          <p:cNvPr id="3" name="Content Placeholder 2"/>
          <p:cNvSpPr>
            <a:spLocks noGrp="1"/>
          </p:cNvSpPr>
          <p:nvPr>
            <p:ph idx="1"/>
          </p:nvPr>
        </p:nvSpPr>
        <p:spPr>
          <a:xfrm>
            <a:off x="439347" y="889000"/>
            <a:ext cx="8229600" cy="5715000"/>
          </a:xfrm>
        </p:spPr>
        <p:txBody>
          <a:bodyPr>
            <a:noAutofit/>
          </a:bodyPr>
          <a:lstStyle/>
          <a:p>
            <a:pPr marL="0" indent="0">
              <a:buNone/>
            </a:pPr>
            <a:r>
              <a:rPr lang="en-US" sz="2000" b="1" i="1" dirty="0" smtClean="0">
                <a:solidFill>
                  <a:srgbClr val="00009E"/>
                </a:solidFill>
                <a:effectLst>
                  <a:outerShdw blurRad="38100" dist="38100" dir="2700000" algn="tl">
                    <a:srgbClr val="000000">
                      <a:alpha val="43137"/>
                    </a:srgbClr>
                  </a:outerShdw>
                </a:effectLst>
              </a:rPr>
              <a:t>Initial budget allocation:</a:t>
            </a:r>
            <a:endParaRPr lang="en-US" sz="2200" b="1" i="1" dirty="0">
              <a:solidFill>
                <a:srgbClr val="00009E"/>
              </a:solidFill>
              <a:effectLst>
                <a:outerShdw blurRad="38100" dist="38100" dir="2700000" algn="tl">
                  <a:srgbClr val="000000">
                    <a:alpha val="43137"/>
                  </a:srgbClr>
                </a:outerShdw>
              </a:effectLst>
            </a:endParaRPr>
          </a:p>
          <a:p>
            <a:pPr>
              <a:spcBef>
                <a:spcPts val="600"/>
              </a:spcBef>
            </a:pPr>
            <a:r>
              <a:rPr lang="en-IN" sz="2400" b="1" dirty="0">
                <a:effectLst>
                  <a:outerShdw blurRad="38100" dist="38100" dir="2700000" algn="tl">
                    <a:srgbClr val="000000">
                      <a:alpha val="43137"/>
                    </a:srgbClr>
                  </a:outerShdw>
                </a:effectLst>
              </a:rPr>
              <a:t>G</a:t>
            </a:r>
            <a:r>
              <a:rPr lang="en-IN" sz="2400" b="1" dirty="0" smtClean="0">
                <a:effectLst>
                  <a:outerShdw blurRad="38100" dist="38100" dir="2700000" algn="tl">
                    <a:srgbClr val="000000">
                      <a:alpha val="43137"/>
                    </a:srgbClr>
                  </a:outerShdw>
                </a:effectLst>
              </a:rPr>
              <a:t>eographical </a:t>
            </a:r>
            <a:r>
              <a:rPr lang="en-IN" sz="2400" b="1" dirty="0">
                <a:effectLst>
                  <a:outerShdw blurRad="38100" dist="38100" dir="2700000" algn="tl">
                    <a:srgbClr val="000000">
                      <a:alpha val="43137"/>
                    </a:srgbClr>
                  </a:outerShdw>
                </a:effectLst>
              </a:rPr>
              <a:t>area and population of each State, </a:t>
            </a:r>
            <a:endParaRPr lang="en-IN" sz="2400" b="1" dirty="0" smtClean="0">
              <a:effectLst>
                <a:outerShdw blurRad="38100" dist="38100" dir="2700000" algn="tl">
                  <a:srgbClr val="000000">
                    <a:alpha val="43137"/>
                  </a:srgbClr>
                </a:outerShdw>
              </a:effectLst>
            </a:endParaRPr>
          </a:p>
          <a:p>
            <a:pPr>
              <a:spcBef>
                <a:spcPts val="600"/>
              </a:spcBef>
            </a:pPr>
            <a:r>
              <a:rPr lang="en-IN" sz="2400" b="1" dirty="0" smtClean="0">
                <a:effectLst>
                  <a:outerShdw blurRad="38100" dist="38100" dir="2700000" algn="tl">
                    <a:srgbClr val="000000">
                      <a:alpha val="43137"/>
                    </a:srgbClr>
                  </a:outerShdw>
                </a:effectLst>
              </a:rPr>
              <a:t>Level </a:t>
            </a:r>
            <a:r>
              <a:rPr lang="en-IN" sz="2400" b="1" dirty="0">
                <a:effectLst>
                  <a:outerShdw blurRad="38100" dist="38100" dir="2700000" algn="tl">
                    <a:srgbClr val="000000">
                      <a:alpha val="43137"/>
                    </a:srgbClr>
                  </a:outerShdw>
                </a:effectLst>
              </a:rPr>
              <a:t>of performance of existing HP States under HP-II, and </a:t>
            </a:r>
            <a:endParaRPr lang="en-IN" sz="2400" b="1" dirty="0" smtClean="0">
              <a:effectLst>
                <a:outerShdw blurRad="38100" dist="38100" dir="2700000" algn="tl">
                  <a:srgbClr val="000000">
                    <a:alpha val="43137"/>
                  </a:srgbClr>
                </a:outerShdw>
              </a:effectLst>
            </a:endParaRPr>
          </a:p>
          <a:p>
            <a:pPr>
              <a:spcBef>
                <a:spcPts val="600"/>
              </a:spcBef>
            </a:pPr>
            <a:r>
              <a:rPr lang="en-IN" sz="2400" b="1" dirty="0" smtClean="0">
                <a:effectLst>
                  <a:outerShdw blurRad="38100" dist="38100" dir="2700000" algn="tl">
                    <a:srgbClr val="000000">
                      <a:alpha val="43137"/>
                    </a:srgbClr>
                  </a:outerShdw>
                </a:effectLst>
              </a:rPr>
              <a:t>Implementation </a:t>
            </a:r>
            <a:r>
              <a:rPr lang="en-IN" sz="2400" b="1" dirty="0">
                <a:effectLst>
                  <a:outerShdw blurRad="38100" dist="38100" dir="2700000" algn="tl">
                    <a:srgbClr val="000000">
                      <a:alpha val="43137"/>
                    </a:srgbClr>
                  </a:outerShdw>
                </a:effectLst>
              </a:rPr>
              <a:t>capacity and readiness of new States. </a:t>
            </a:r>
            <a:endParaRPr lang="en-IN" sz="2400" b="1" dirty="0" smtClean="0">
              <a:effectLst>
                <a:outerShdw blurRad="38100" dist="38100" dir="2700000" algn="tl">
                  <a:srgbClr val="000000">
                    <a:alpha val="43137"/>
                  </a:srgbClr>
                </a:outerShdw>
              </a:effectLst>
            </a:endParaRPr>
          </a:p>
          <a:p>
            <a:pPr marL="0" indent="0">
              <a:spcBef>
                <a:spcPts val="600"/>
              </a:spcBef>
              <a:buNone/>
            </a:pPr>
            <a:r>
              <a:rPr lang="en-US" sz="2400" b="1" i="1" dirty="0" smtClean="0">
                <a:solidFill>
                  <a:srgbClr val="00009E"/>
                </a:solidFill>
                <a:effectLst>
                  <a:outerShdw blurRad="38100" dist="38100" dir="2700000" algn="tl">
                    <a:srgbClr val="000000">
                      <a:alpha val="43137"/>
                    </a:srgbClr>
                  </a:outerShdw>
                </a:effectLst>
              </a:rPr>
              <a:t>During implementation:</a:t>
            </a:r>
          </a:p>
          <a:p>
            <a:pPr marL="0" indent="0">
              <a:buNone/>
            </a:pPr>
            <a:r>
              <a:rPr lang="en-US" sz="2200" b="1" i="1" dirty="0" smtClean="0">
                <a:effectLst>
                  <a:outerShdw blurRad="38100" dist="38100" dir="2700000" algn="tl">
                    <a:srgbClr val="000000">
                      <a:alpha val="43137"/>
                    </a:srgbClr>
                  </a:outerShdw>
                </a:effectLst>
              </a:rPr>
              <a:t>The allocation will be reviewed on annual basis and during mid term, re-allocation will be pursued based on following:</a:t>
            </a:r>
          </a:p>
          <a:p>
            <a:pPr>
              <a:buFontTx/>
              <a:buChar char="-"/>
            </a:pPr>
            <a:r>
              <a:rPr lang="en-US" sz="2200" b="1" i="1" dirty="0" smtClean="0">
                <a:effectLst>
                  <a:outerShdw blurRad="38100" dist="38100" dir="2700000" algn="tl">
                    <a:srgbClr val="000000">
                      <a:alpha val="43137"/>
                    </a:srgbClr>
                  </a:outerShdw>
                </a:effectLst>
              </a:rPr>
              <a:t>Performance of the agency</a:t>
            </a:r>
          </a:p>
          <a:p>
            <a:pPr>
              <a:buFontTx/>
              <a:buChar char="-"/>
            </a:pPr>
            <a:r>
              <a:rPr lang="en-US" sz="2200" b="1" i="1" dirty="0" smtClean="0">
                <a:effectLst>
                  <a:outerShdw blurRad="38100" dist="38100" dir="2700000" algn="tl">
                    <a:srgbClr val="000000">
                      <a:alpha val="43137"/>
                    </a:srgbClr>
                  </a:outerShdw>
                </a:effectLst>
              </a:rPr>
              <a:t>Need of the agency</a:t>
            </a:r>
          </a:p>
          <a:p>
            <a:pPr>
              <a:buFontTx/>
              <a:buChar char="-"/>
            </a:pPr>
            <a:r>
              <a:rPr lang="en-US" sz="2200" b="1" i="1" dirty="0" smtClean="0">
                <a:effectLst>
                  <a:outerShdw blurRad="38100" dist="38100" dir="2700000" algn="tl">
                    <a:srgbClr val="000000">
                      <a:alpha val="43137"/>
                    </a:srgbClr>
                  </a:outerShdw>
                </a:effectLst>
              </a:rPr>
              <a:t>Availability of funds</a:t>
            </a:r>
          </a:p>
          <a:p>
            <a:pPr marL="0" indent="0">
              <a:buNone/>
            </a:pPr>
            <a:r>
              <a:rPr lang="en-US" sz="2200" b="1" i="1" dirty="0" smtClean="0">
                <a:effectLst>
                  <a:outerShdw blurRad="38100" dist="38100" dir="2700000" algn="tl">
                    <a:srgbClr val="000000">
                      <a:alpha val="43137"/>
                    </a:srgbClr>
                  </a:outerShdw>
                </a:effectLst>
              </a:rPr>
              <a:t>In case budget exceeds the demand, arrangements for additional financing will be pursued.</a:t>
            </a: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8770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35</a:t>
            </a:fld>
            <a:endParaRPr lang="en-US" sz="1000">
              <a:latin typeface="+mn-lt"/>
            </a:endParaRPr>
          </a:p>
        </p:txBody>
      </p:sp>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r>
              <a:rPr lang="en-IN" sz="3200" b="1" dirty="0">
                <a:effectLst>
                  <a:outerShdw blurRad="38100" dist="38100" dir="2700000" algn="tl">
                    <a:srgbClr val="000000">
                      <a:alpha val="43137"/>
                    </a:srgbClr>
                  </a:outerShdw>
                </a:effectLst>
              </a:rPr>
              <a:t>Implementation capacity and </a:t>
            </a:r>
            <a:r>
              <a:rPr lang="en-IN" sz="3200" b="1" dirty="0" smtClean="0">
                <a:effectLst>
                  <a:outerShdw blurRad="38100" dist="38100" dir="2700000" algn="tl">
                    <a:srgbClr val="000000">
                      <a:alpha val="43137"/>
                    </a:srgbClr>
                  </a:outerShdw>
                </a:effectLst>
              </a:rPr>
              <a:t>readiness </a:t>
            </a:r>
            <a:endParaRPr lang="en-US" sz="3000" b="1" dirty="0">
              <a:solidFill>
                <a:srgbClr val="C00000"/>
              </a:solidFill>
              <a:effectLst>
                <a:outerShdw blurRad="38100" dist="38100" dir="2700000" algn="tl">
                  <a:srgbClr val="000000">
                    <a:alpha val="43137"/>
                  </a:srgbClr>
                </a:outerShdw>
              </a:effectLst>
            </a:endParaRPr>
          </a:p>
        </p:txBody>
      </p:sp>
      <p:pic>
        <p:nvPicPr>
          <p:cNvPr id="23" name="Picture 3" descr="Indian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24786" y="1005841"/>
            <a:ext cx="8409614" cy="6370975"/>
          </a:xfrm>
          <a:prstGeom prst="rect">
            <a:avLst/>
          </a:prstGeom>
        </p:spPr>
        <p:txBody>
          <a:bodyPr wrap="square">
            <a:spAutoFit/>
          </a:bodyPr>
          <a:lstStyle/>
          <a:p>
            <a:pPr marL="400050" lvl="1" algn="just">
              <a:spcBef>
                <a:spcPct val="20000"/>
              </a:spcBef>
            </a:pPr>
            <a:r>
              <a:rPr lang="en-US" sz="2400" b="1" dirty="0" smtClean="0">
                <a:solidFill>
                  <a:srgbClr val="C00000"/>
                </a:solidFill>
                <a:effectLst>
                  <a:outerShdw blurRad="38100" dist="38100" dir="2700000" algn="tl">
                    <a:srgbClr val="000000">
                      <a:alpha val="43137"/>
                    </a:srgbClr>
                  </a:outerShdw>
                </a:effectLst>
              </a:rPr>
              <a:t>Implementation Capacity and readiness were determined based on</a:t>
            </a:r>
          </a:p>
          <a:p>
            <a:pPr marL="742950" lvl="1" indent="-342900" algn="just">
              <a:spcBef>
                <a:spcPct val="20000"/>
              </a:spcBef>
              <a:buFontTx/>
              <a:buChar char="-"/>
            </a:pPr>
            <a:r>
              <a:rPr lang="en-US" sz="2400" b="1" dirty="0" smtClean="0">
                <a:solidFill>
                  <a:srgbClr val="0000FF"/>
                </a:solidFill>
              </a:rPr>
              <a:t>Existing HIS,</a:t>
            </a:r>
          </a:p>
          <a:p>
            <a:pPr marL="742950" lvl="1" indent="-342900" algn="just">
              <a:spcBef>
                <a:spcPct val="20000"/>
              </a:spcBef>
              <a:buFontTx/>
              <a:buChar char="-"/>
            </a:pPr>
            <a:r>
              <a:rPr lang="en-US" sz="2400" b="1" dirty="0" smtClean="0">
                <a:solidFill>
                  <a:srgbClr val="0000FF"/>
                </a:solidFill>
              </a:rPr>
              <a:t>Dedicated nodal office</a:t>
            </a:r>
          </a:p>
          <a:p>
            <a:pPr marL="742950" lvl="1" indent="-342900" algn="just">
              <a:spcBef>
                <a:spcPct val="20000"/>
              </a:spcBef>
              <a:buFontTx/>
              <a:buChar char="-"/>
            </a:pPr>
            <a:r>
              <a:rPr lang="en-US" sz="2400" b="1" dirty="0" smtClean="0">
                <a:solidFill>
                  <a:srgbClr val="0000FF"/>
                </a:solidFill>
              </a:rPr>
              <a:t>Staffing capacity to implement the project</a:t>
            </a:r>
          </a:p>
          <a:p>
            <a:pPr marL="400050" lvl="1" algn="just">
              <a:spcBef>
                <a:spcPct val="20000"/>
              </a:spcBef>
            </a:pPr>
            <a:r>
              <a:rPr lang="en-US" sz="2400" b="1" dirty="0" smtClean="0">
                <a:solidFill>
                  <a:srgbClr val="C00000"/>
                </a:solidFill>
                <a:effectLst>
                  <a:outerShdw blurRad="38100" dist="38100" dir="2700000" algn="tl">
                    <a:srgbClr val="000000">
                      <a:alpha val="43137"/>
                    </a:srgbClr>
                  </a:outerShdw>
                </a:effectLst>
              </a:rPr>
              <a:t>Status </a:t>
            </a:r>
          </a:p>
          <a:p>
            <a:pPr marL="400050" lvl="1" algn="just">
              <a:spcBef>
                <a:spcPct val="20000"/>
              </a:spcBef>
            </a:pPr>
            <a:r>
              <a:rPr lang="en-US" sz="2400" b="1" dirty="0" smtClean="0">
                <a:solidFill>
                  <a:srgbClr val="0000FF"/>
                </a:solidFill>
              </a:rPr>
              <a:t>Participation: All the states excepting Tripura, Manipur and KT GW have indicated the interest to join the project.</a:t>
            </a:r>
          </a:p>
          <a:p>
            <a:pPr marL="400050" lvl="1" algn="just">
              <a:spcBef>
                <a:spcPct val="20000"/>
              </a:spcBef>
            </a:pPr>
            <a:r>
              <a:rPr lang="en-US" sz="2400" b="1" dirty="0" smtClean="0">
                <a:solidFill>
                  <a:srgbClr val="0000FF"/>
                </a:solidFill>
              </a:rPr>
              <a:t>Out of 38 State IA, </a:t>
            </a:r>
          </a:p>
          <a:p>
            <a:pPr marL="742950" lvl="1" indent="-342900" algn="just">
              <a:spcBef>
                <a:spcPct val="20000"/>
              </a:spcBef>
              <a:buFontTx/>
              <a:buChar char="-"/>
            </a:pPr>
            <a:r>
              <a:rPr lang="en-US" sz="2400" b="1" dirty="0" smtClean="0">
                <a:solidFill>
                  <a:srgbClr val="0000FF"/>
                </a:solidFill>
              </a:rPr>
              <a:t>29 agencies seemed ready (scoring &gt;=3 at the scale of 5)</a:t>
            </a:r>
          </a:p>
          <a:p>
            <a:pPr marL="742950" lvl="1" indent="-342900" algn="just">
              <a:spcBef>
                <a:spcPct val="20000"/>
              </a:spcBef>
              <a:buFontTx/>
              <a:buChar char="-"/>
            </a:pPr>
            <a:r>
              <a:rPr lang="en-US" sz="2400" b="1" dirty="0" smtClean="0">
                <a:solidFill>
                  <a:srgbClr val="0000FF"/>
                </a:solidFill>
              </a:rPr>
              <a:t>Bihar GW, </a:t>
            </a:r>
            <a:r>
              <a:rPr lang="en-US" sz="2400" b="1" dirty="0" err="1" smtClean="0">
                <a:solidFill>
                  <a:srgbClr val="0000FF"/>
                </a:solidFill>
              </a:rPr>
              <a:t>Chattisgarh</a:t>
            </a:r>
            <a:r>
              <a:rPr lang="en-US" sz="2400" b="1" dirty="0" smtClean="0">
                <a:solidFill>
                  <a:srgbClr val="0000FF"/>
                </a:solidFill>
              </a:rPr>
              <a:t>, Haryana, MP, Orissa, Sikkim, </a:t>
            </a:r>
            <a:r>
              <a:rPr lang="en-US" sz="2400" b="1" dirty="0" err="1" smtClean="0">
                <a:solidFill>
                  <a:srgbClr val="0000FF"/>
                </a:solidFill>
              </a:rPr>
              <a:t>Uttarakhand</a:t>
            </a:r>
            <a:r>
              <a:rPr lang="en-US" sz="2400" b="1" dirty="0" smtClean="0">
                <a:solidFill>
                  <a:srgbClr val="0000FF"/>
                </a:solidFill>
              </a:rPr>
              <a:t>, UP SW and GW need to strengthen nodal office and implementation team.</a:t>
            </a:r>
          </a:p>
          <a:p>
            <a:pPr marL="400050" lvl="1" algn="just">
              <a:spcBef>
                <a:spcPct val="20000"/>
              </a:spcBef>
            </a:pPr>
            <a:endParaRPr lang="en-US" sz="2400" b="1" dirty="0" smtClean="0">
              <a:solidFill>
                <a:srgbClr val="0000FF"/>
              </a:solidFill>
            </a:endParaRPr>
          </a:p>
          <a:p>
            <a:pPr marL="400050" lvl="1" algn="just">
              <a:spcBef>
                <a:spcPct val="20000"/>
              </a:spcBef>
            </a:pPr>
            <a:endParaRPr lang="en-US" sz="2400" b="1" dirty="0" smtClean="0">
              <a:solidFill>
                <a:srgbClr val="0000FF"/>
              </a:solidFill>
            </a:endParaRPr>
          </a:p>
        </p:txBody>
      </p:sp>
    </p:spTree>
    <p:extLst>
      <p:ext uri="{BB962C8B-B14F-4D97-AF65-F5344CB8AC3E}">
        <p14:creationId xmlns:p14="http://schemas.microsoft.com/office/powerpoint/2010/main" val="3668230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PIP Preparation</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850900"/>
            <a:ext cx="9278547" cy="4056495"/>
          </a:xfrm>
          <a:prstGeom prst="rect">
            <a:avLst/>
          </a:prstGeom>
        </p:spPr>
        <p:txBody>
          <a:bodyPr wrap="square">
            <a:spAutoFit/>
          </a:bodyPr>
          <a:lstStyle/>
          <a:p>
            <a:pPr marL="400050" lvl="1">
              <a:spcBef>
                <a:spcPct val="20000"/>
              </a:spcBef>
            </a:pPr>
            <a:r>
              <a:rPr lang="en-US" sz="2800" b="1" dirty="0" smtClean="0">
                <a:solidFill>
                  <a:srgbClr val="C00000"/>
                </a:solidFill>
                <a:effectLst>
                  <a:outerShdw blurRad="38100" dist="38100" dir="2700000" algn="tl">
                    <a:srgbClr val="000000">
                      <a:alpha val="43137"/>
                    </a:srgbClr>
                  </a:outerShdw>
                </a:effectLst>
              </a:rPr>
              <a:t>Content</a:t>
            </a:r>
          </a:p>
          <a:p>
            <a:pPr marL="400050" lvl="1">
              <a:spcBef>
                <a:spcPct val="20000"/>
              </a:spcBef>
            </a:pPr>
            <a:r>
              <a:rPr lang="en-US" sz="2800" b="1" dirty="0" smtClean="0">
                <a:solidFill>
                  <a:srgbClr val="0000FF"/>
                </a:solidFill>
              </a:rPr>
              <a:t>PIP will consist of following</a:t>
            </a:r>
          </a:p>
          <a:p>
            <a:pPr marL="857250" lvl="1" indent="-457200">
              <a:spcBef>
                <a:spcPct val="20000"/>
              </a:spcBef>
              <a:buFontTx/>
              <a:buChar char="-"/>
            </a:pPr>
            <a:r>
              <a:rPr lang="en-US" sz="2800" b="1" dirty="0" smtClean="0">
                <a:solidFill>
                  <a:srgbClr val="0000FF"/>
                </a:solidFill>
              </a:rPr>
              <a:t>Cost estimate (excel format)</a:t>
            </a:r>
          </a:p>
          <a:p>
            <a:pPr marL="857250" lvl="1" indent="-457200">
              <a:spcBef>
                <a:spcPct val="20000"/>
              </a:spcBef>
              <a:buFontTx/>
              <a:buChar char="-"/>
            </a:pPr>
            <a:r>
              <a:rPr lang="en-US" sz="2800" b="1" dirty="0" smtClean="0">
                <a:solidFill>
                  <a:srgbClr val="0000FF"/>
                </a:solidFill>
              </a:rPr>
              <a:t>Descriptive report (Word Format template shared)</a:t>
            </a:r>
          </a:p>
          <a:p>
            <a:pPr marL="857250" lvl="1" indent="-457200">
              <a:spcBef>
                <a:spcPct val="20000"/>
              </a:spcBef>
              <a:buFontTx/>
              <a:buChar char="-"/>
            </a:pPr>
            <a:r>
              <a:rPr lang="en-US" sz="2800" b="1" dirty="0" smtClean="0">
                <a:solidFill>
                  <a:srgbClr val="0000FF"/>
                </a:solidFill>
              </a:rPr>
              <a:t>Detailed Descriptive report (Template will be shared soon)</a:t>
            </a:r>
          </a:p>
          <a:p>
            <a:pPr marL="857250" lvl="1" indent="-457200">
              <a:spcBef>
                <a:spcPct val="20000"/>
              </a:spcBef>
              <a:buFontTx/>
              <a:buChar char="-"/>
            </a:pPr>
            <a:r>
              <a:rPr lang="en-US" sz="2800" b="1" dirty="0" smtClean="0">
                <a:solidFill>
                  <a:srgbClr val="0000FF"/>
                </a:solidFill>
              </a:rPr>
              <a:t>Baseline of HIS (Excel format)</a:t>
            </a:r>
          </a:p>
          <a:p>
            <a:pPr marL="857250" lvl="1" indent="-457200">
              <a:spcBef>
                <a:spcPct val="20000"/>
              </a:spcBef>
              <a:buFontTx/>
              <a:buChar char="-"/>
            </a:pPr>
            <a:r>
              <a:rPr lang="en-US" sz="2800" b="1" dirty="0" smtClean="0">
                <a:solidFill>
                  <a:srgbClr val="0000FF"/>
                </a:solidFill>
              </a:rPr>
              <a:t>Institutional Arrangements (Excel format) </a:t>
            </a:r>
          </a:p>
        </p:txBody>
      </p:sp>
    </p:spTree>
    <p:extLst>
      <p:ext uri="{BB962C8B-B14F-4D97-AF65-F5344CB8AC3E}">
        <p14:creationId xmlns:p14="http://schemas.microsoft.com/office/powerpoint/2010/main" val="1609337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PIP Preparation</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24786" y="1005840"/>
            <a:ext cx="8485814" cy="5706177"/>
          </a:xfrm>
          <a:prstGeom prst="rect">
            <a:avLst/>
          </a:prstGeom>
        </p:spPr>
        <p:txBody>
          <a:bodyPr wrap="square">
            <a:spAutoFit/>
          </a:bodyPr>
          <a:lstStyle/>
          <a:p>
            <a:pPr marL="400050" lvl="1">
              <a:spcBef>
                <a:spcPct val="20000"/>
              </a:spcBef>
            </a:pPr>
            <a:r>
              <a:rPr lang="en-US" sz="2400" b="1" dirty="0" smtClean="0">
                <a:solidFill>
                  <a:srgbClr val="C00000"/>
                </a:solidFill>
                <a:effectLst>
                  <a:outerShdw blurRad="38100" dist="38100" dir="2700000" algn="tl">
                    <a:srgbClr val="000000">
                      <a:alpha val="43137"/>
                    </a:srgbClr>
                  </a:outerShdw>
                </a:effectLst>
              </a:rPr>
              <a:t>Out of total 55 agencies</a:t>
            </a:r>
          </a:p>
          <a:p>
            <a:pPr marL="457200" lvl="0" indent="-457200">
              <a:buFont typeface="Arial" panose="020B0604020202020204" pitchFamily="34" charset="0"/>
              <a:buChar char="•"/>
            </a:pPr>
            <a:r>
              <a:rPr lang="en-US" sz="2400" b="1" dirty="0">
                <a:solidFill>
                  <a:srgbClr val="0000FF"/>
                </a:solidFill>
              </a:rPr>
              <a:t>39 agencies  submitted prelim PIP.  Consultation was held with 37  agencies during recent mission. Out of which 14 agencies are nearing PIP </a:t>
            </a:r>
            <a:r>
              <a:rPr lang="en-US" sz="2400" b="1" dirty="0" smtClean="0">
                <a:solidFill>
                  <a:srgbClr val="0000FF"/>
                </a:solidFill>
              </a:rPr>
              <a:t>completion</a:t>
            </a:r>
            <a:endParaRPr lang="en-US" sz="2400" b="1" dirty="0">
              <a:solidFill>
                <a:srgbClr val="0000FF"/>
              </a:solidFill>
            </a:endParaRPr>
          </a:p>
          <a:p>
            <a:pPr marL="457200" lvl="0" indent="-457200">
              <a:buFont typeface="Arial" panose="020B0604020202020204" pitchFamily="34" charset="0"/>
              <a:buChar char="•"/>
            </a:pPr>
            <a:r>
              <a:rPr lang="en-US" sz="2400" b="1" dirty="0" smtClean="0">
                <a:solidFill>
                  <a:srgbClr val="0000FF"/>
                </a:solidFill>
              </a:rPr>
              <a:t>Status </a:t>
            </a:r>
            <a:r>
              <a:rPr lang="en-US" sz="2400" b="1" dirty="0">
                <a:solidFill>
                  <a:srgbClr val="0000FF"/>
                </a:solidFill>
              </a:rPr>
              <a:t>of remaining 18 agencies:  KT GW and Manipur have not responded at all, Haryana and Tripura are interested but no active response,  DVC or other river boards require invitation, no response from territories excepting initial submission of PIP by </a:t>
            </a:r>
            <a:r>
              <a:rPr lang="en-US" sz="2400" b="1" dirty="0" smtClean="0">
                <a:solidFill>
                  <a:srgbClr val="0000FF"/>
                </a:solidFill>
              </a:rPr>
              <a:t>Puducherry. Punjab PIP is also pending.</a:t>
            </a:r>
          </a:p>
          <a:p>
            <a:pPr marL="457200" lvl="0" indent="-457200">
              <a:buFont typeface="Arial" panose="020B0604020202020204" pitchFamily="34" charset="0"/>
              <a:buChar char="•"/>
            </a:pPr>
            <a:r>
              <a:rPr lang="en-US" sz="2400" b="1" dirty="0" smtClean="0">
                <a:solidFill>
                  <a:srgbClr val="0000FF"/>
                </a:solidFill>
              </a:rPr>
              <a:t>Majority </a:t>
            </a:r>
            <a:r>
              <a:rPr lang="en-US" sz="2400" b="1" dirty="0">
                <a:solidFill>
                  <a:srgbClr val="0000FF"/>
                </a:solidFill>
              </a:rPr>
              <a:t>are requesting more that their budget </a:t>
            </a:r>
            <a:r>
              <a:rPr lang="en-US" sz="2400" b="1" dirty="0" smtClean="0">
                <a:solidFill>
                  <a:srgbClr val="0000FF"/>
                </a:solidFill>
              </a:rPr>
              <a:t>allocation. Therefore  agencies have been advised to prepare in two time slots (</a:t>
            </a:r>
            <a:r>
              <a:rPr lang="en-US" sz="2400" b="1" dirty="0" err="1" smtClean="0">
                <a:solidFill>
                  <a:srgbClr val="0000FF"/>
                </a:solidFill>
              </a:rPr>
              <a:t>Yr</a:t>
            </a:r>
            <a:r>
              <a:rPr lang="en-US" sz="2400" b="1" dirty="0" smtClean="0">
                <a:solidFill>
                  <a:srgbClr val="0000FF"/>
                </a:solidFill>
              </a:rPr>
              <a:t> 1-5 and </a:t>
            </a:r>
            <a:r>
              <a:rPr lang="en-US" sz="2400" b="1" dirty="0" err="1" smtClean="0">
                <a:solidFill>
                  <a:srgbClr val="0000FF"/>
                </a:solidFill>
              </a:rPr>
              <a:t>Yr</a:t>
            </a:r>
            <a:r>
              <a:rPr lang="en-US" sz="2400" b="1" dirty="0" smtClean="0">
                <a:solidFill>
                  <a:srgbClr val="0000FF"/>
                </a:solidFill>
              </a:rPr>
              <a:t> 6-8): Priority and Dream PIP. Dream PIP items will be considered as additional items after MTR based on their performance and availability of funds.</a:t>
            </a:r>
          </a:p>
          <a:p>
            <a:pPr marL="857250" lvl="1" indent="-457200">
              <a:spcBef>
                <a:spcPct val="20000"/>
              </a:spcBef>
              <a:buFont typeface="Arial" panose="020B0604020202020204" pitchFamily="34" charset="0"/>
              <a:buChar char="•"/>
            </a:pPr>
            <a:endParaRPr lang="en-US" sz="2400" b="1" dirty="0" smtClean="0">
              <a:solidFill>
                <a:srgbClr val="0000FF"/>
              </a:solidFill>
            </a:endParaRPr>
          </a:p>
        </p:txBody>
      </p:sp>
    </p:spTree>
    <p:extLst>
      <p:ext uri="{BB962C8B-B14F-4D97-AF65-F5344CB8AC3E}">
        <p14:creationId xmlns:p14="http://schemas.microsoft.com/office/powerpoint/2010/main" val="165454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Convergence with other projects/sources</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24786" y="1005840"/>
            <a:ext cx="8485814" cy="4992136"/>
          </a:xfrm>
          <a:prstGeom prst="rect">
            <a:avLst/>
          </a:prstGeom>
        </p:spPr>
        <p:txBody>
          <a:bodyPr wrap="square">
            <a:spAutoFit/>
          </a:bodyPr>
          <a:lstStyle/>
          <a:p>
            <a:pPr marL="400050" lvl="1">
              <a:spcBef>
                <a:spcPct val="20000"/>
              </a:spcBef>
            </a:pPr>
            <a:r>
              <a:rPr lang="en-US" sz="2800" b="1" dirty="0" smtClean="0">
                <a:solidFill>
                  <a:srgbClr val="C00000"/>
                </a:solidFill>
                <a:effectLst>
                  <a:outerShdw blurRad="38100" dist="38100" dir="2700000" algn="tl">
                    <a:srgbClr val="000000">
                      <a:alpha val="43137"/>
                    </a:srgbClr>
                  </a:outerShdw>
                </a:effectLst>
              </a:rPr>
              <a:t>Ongoing World Bank projects </a:t>
            </a:r>
            <a:r>
              <a:rPr lang="en-US" dirty="0"/>
              <a:t> </a:t>
            </a:r>
            <a:endParaRPr lang="en-US" sz="2800" b="1" dirty="0">
              <a:solidFill>
                <a:srgbClr val="0000FF"/>
              </a:solidFill>
            </a:endParaRPr>
          </a:p>
          <a:p>
            <a:pPr marL="857250" lvl="1" indent="-457200">
              <a:spcBef>
                <a:spcPct val="20000"/>
              </a:spcBef>
              <a:buFont typeface="Arial" panose="020B0604020202020204" pitchFamily="34" charset="0"/>
              <a:buChar char="•"/>
            </a:pPr>
            <a:r>
              <a:rPr lang="en-US" sz="2800" b="1" dirty="0" err="1" smtClean="0">
                <a:solidFill>
                  <a:srgbClr val="0000FF"/>
                </a:solidFill>
              </a:rPr>
              <a:t>SoI</a:t>
            </a:r>
            <a:r>
              <a:rPr lang="en-US" sz="2800" b="1" dirty="0" smtClean="0">
                <a:solidFill>
                  <a:srgbClr val="0000FF"/>
                </a:solidFill>
              </a:rPr>
              <a:t> has agreed to map (</a:t>
            </a:r>
            <a:r>
              <a:rPr lang="en-US" sz="2800" b="1" dirty="0" err="1" smtClean="0">
                <a:solidFill>
                  <a:srgbClr val="0000FF"/>
                </a:solidFill>
              </a:rPr>
              <a:t>LiDAR</a:t>
            </a:r>
            <a:r>
              <a:rPr lang="en-US" sz="2800" b="1" dirty="0" smtClean="0">
                <a:solidFill>
                  <a:srgbClr val="0000FF"/>
                </a:solidFill>
              </a:rPr>
              <a:t> or equivalent) the funding resources for mapping India and use HP3 for remaining priority area.</a:t>
            </a:r>
          </a:p>
          <a:p>
            <a:pPr marL="857250" lvl="1" indent="-457200">
              <a:spcBef>
                <a:spcPct val="20000"/>
              </a:spcBef>
              <a:buFont typeface="Arial" panose="020B0604020202020204" pitchFamily="34" charset="0"/>
              <a:buChar char="•"/>
            </a:pPr>
            <a:r>
              <a:rPr lang="en-US" sz="2800" b="1" dirty="0" smtClean="0">
                <a:solidFill>
                  <a:srgbClr val="0000FF"/>
                </a:solidFill>
              </a:rPr>
              <a:t>The </a:t>
            </a:r>
            <a:r>
              <a:rPr lang="en-US" sz="2800" b="1" dirty="0">
                <a:solidFill>
                  <a:srgbClr val="0000FF"/>
                </a:solidFill>
              </a:rPr>
              <a:t>states </a:t>
            </a:r>
            <a:r>
              <a:rPr lang="en-US" sz="2800" b="1" dirty="0" smtClean="0">
                <a:solidFill>
                  <a:srgbClr val="0000FF"/>
                </a:solidFill>
              </a:rPr>
              <a:t>such as </a:t>
            </a:r>
            <a:r>
              <a:rPr lang="en-US" sz="2800" b="1" dirty="0">
                <a:solidFill>
                  <a:srgbClr val="0000FF"/>
                </a:solidFill>
              </a:rPr>
              <a:t>UP, West Bengal, Bihar and </a:t>
            </a:r>
            <a:r>
              <a:rPr lang="en-US" sz="2800" b="1" dirty="0" err="1" smtClean="0">
                <a:solidFill>
                  <a:srgbClr val="0000FF"/>
                </a:solidFill>
              </a:rPr>
              <a:t>Uttarakhand</a:t>
            </a:r>
            <a:r>
              <a:rPr lang="en-US" sz="2800" b="1" dirty="0" smtClean="0">
                <a:solidFill>
                  <a:srgbClr val="0000FF"/>
                </a:solidFill>
              </a:rPr>
              <a:t> </a:t>
            </a:r>
            <a:r>
              <a:rPr lang="en-US" sz="2800" b="1" dirty="0">
                <a:solidFill>
                  <a:srgbClr val="0000FF"/>
                </a:solidFill>
              </a:rPr>
              <a:t>may also converge with existing </a:t>
            </a:r>
            <a:r>
              <a:rPr lang="en-US" sz="2800" b="1" dirty="0" smtClean="0">
                <a:solidFill>
                  <a:srgbClr val="0000FF"/>
                </a:solidFill>
              </a:rPr>
              <a:t>state projects </a:t>
            </a:r>
            <a:r>
              <a:rPr lang="en-US" sz="2800" b="1" dirty="0">
                <a:solidFill>
                  <a:srgbClr val="0000FF"/>
                </a:solidFill>
              </a:rPr>
              <a:t>to </a:t>
            </a:r>
            <a:r>
              <a:rPr lang="en-US" sz="2800" b="1" dirty="0" smtClean="0">
                <a:solidFill>
                  <a:srgbClr val="0000FF"/>
                </a:solidFill>
              </a:rPr>
              <a:t>obtain </a:t>
            </a:r>
            <a:r>
              <a:rPr lang="en-US" sz="2800" b="1" dirty="0">
                <a:solidFill>
                  <a:srgbClr val="0000FF"/>
                </a:solidFill>
              </a:rPr>
              <a:t>additional sources and </a:t>
            </a:r>
            <a:r>
              <a:rPr lang="en-US" sz="2800" b="1" dirty="0" smtClean="0">
                <a:solidFill>
                  <a:srgbClr val="0000FF"/>
                </a:solidFill>
              </a:rPr>
              <a:t>expedite implementation.</a:t>
            </a:r>
          </a:p>
          <a:p>
            <a:pPr marL="857250" lvl="1" indent="-457200">
              <a:spcBef>
                <a:spcPct val="20000"/>
              </a:spcBef>
              <a:buFont typeface="Arial" panose="020B0604020202020204" pitchFamily="34" charset="0"/>
              <a:buChar char="•"/>
            </a:pPr>
            <a:r>
              <a:rPr lang="en-US" sz="2800" b="1" dirty="0" smtClean="0">
                <a:solidFill>
                  <a:srgbClr val="0000FF"/>
                </a:solidFill>
              </a:rPr>
              <a:t>National Aquifer mapping and state plans need to converge</a:t>
            </a:r>
          </a:p>
          <a:p>
            <a:pPr marL="400050" lvl="1">
              <a:spcBef>
                <a:spcPct val="20000"/>
              </a:spcBef>
            </a:pPr>
            <a:r>
              <a:rPr lang="en-US" dirty="0"/>
              <a:t> </a:t>
            </a:r>
          </a:p>
        </p:txBody>
      </p:sp>
    </p:spTree>
    <p:extLst>
      <p:ext uri="{BB962C8B-B14F-4D97-AF65-F5344CB8AC3E}">
        <p14:creationId xmlns:p14="http://schemas.microsoft.com/office/powerpoint/2010/main" val="1685790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Summary and conclusions</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24786" y="1005840"/>
            <a:ext cx="8485814" cy="5693866"/>
          </a:xfrm>
          <a:prstGeom prst="rect">
            <a:avLst/>
          </a:prstGeom>
        </p:spPr>
        <p:txBody>
          <a:bodyPr wrap="square">
            <a:spAutoFit/>
          </a:bodyPr>
          <a:lstStyle/>
          <a:p>
            <a:pPr marL="400050" lvl="1">
              <a:spcBef>
                <a:spcPct val="20000"/>
              </a:spcBef>
            </a:pPr>
            <a:r>
              <a:rPr lang="en-US" sz="2800" b="1" dirty="0" err="1" smtClean="0">
                <a:solidFill>
                  <a:srgbClr val="C00000"/>
                </a:solidFill>
                <a:effectLst>
                  <a:outerShdw blurRad="38100" dist="38100" dir="2700000" algn="tl">
                    <a:srgbClr val="000000">
                      <a:alpha val="43137"/>
                    </a:srgbClr>
                  </a:outerShdw>
                </a:effectLst>
              </a:rPr>
              <a:t>MoWR</a:t>
            </a:r>
            <a:endParaRPr lang="en-US" sz="2800" b="1" dirty="0">
              <a:solidFill>
                <a:srgbClr val="0000FF"/>
              </a:solidFill>
            </a:endParaRPr>
          </a:p>
          <a:p>
            <a:pPr marL="857250" lvl="1" indent="-457200">
              <a:spcBef>
                <a:spcPct val="20000"/>
              </a:spcBef>
              <a:buFont typeface="Arial" panose="020B0604020202020204" pitchFamily="34" charset="0"/>
              <a:buChar char="•"/>
            </a:pPr>
            <a:r>
              <a:rPr lang="en-US" sz="2800" b="1" dirty="0" smtClean="0">
                <a:solidFill>
                  <a:srgbClr val="0000FF"/>
                </a:solidFill>
              </a:rPr>
              <a:t>Advice </a:t>
            </a:r>
            <a:r>
              <a:rPr lang="en-US" sz="2800" b="1" dirty="0">
                <a:solidFill>
                  <a:srgbClr val="0000FF"/>
                </a:solidFill>
              </a:rPr>
              <a:t>for funding arrangement by </a:t>
            </a:r>
            <a:r>
              <a:rPr lang="en-US" sz="2800" b="1" dirty="0" err="1">
                <a:solidFill>
                  <a:srgbClr val="0000FF"/>
                </a:solidFill>
              </a:rPr>
              <a:t>MoWR</a:t>
            </a:r>
            <a:r>
              <a:rPr lang="en-US" sz="2800" b="1" dirty="0">
                <a:solidFill>
                  <a:srgbClr val="0000FF"/>
                </a:solidFill>
              </a:rPr>
              <a:t> to the states.</a:t>
            </a:r>
          </a:p>
          <a:p>
            <a:pPr marL="857250" lvl="1" indent="-457200">
              <a:spcBef>
                <a:spcPct val="20000"/>
              </a:spcBef>
              <a:buFont typeface="Arial" panose="020B0604020202020204" pitchFamily="34" charset="0"/>
              <a:buChar char="•"/>
            </a:pPr>
            <a:r>
              <a:rPr lang="en-US" sz="2800" b="1" dirty="0">
                <a:solidFill>
                  <a:srgbClr val="0000FF"/>
                </a:solidFill>
              </a:rPr>
              <a:t>Devise fund flow system from </a:t>
            </a:r>
            <a:r>
              <a:rPr lang="en-US" sz="2800" b="1" dirty="0" err="1">
                <a:solidFill>
                  <a:srgbClr val="0000FF"/>
                </a:solidFill>
              </a:rPr>
              <a:t>MoWR</a:t>
            </a:r>
            <a:r>
              <a:rPr lang="en-US" sz="2800" b="1" dirty="0">
                <a:solidFill>
                  <a:srgbClr val="0000FF"/>
                </a:solidFill>
              </a:rPr>
              <a:t> to states which would ensure the fund availability by March of each year (State indicated that under current central assistance, the first installment is made available only by Sep-Oct).</a:t>
            </a:r>
          </a:p>
          <a:p>
            <a:pPr marL="857250" lvl="1" indent="-457200">
              <a:spcBef>
                <a:spcPct val="20000"/>
              </a:spcBef>
              <a:buFont typeface="Arial" panose="020B0604020202020204" pitchFamily="34" charset="0"/>
              <a:buChar char="•"/>
            </a:pPr>
            <a:r>
              <a:rPr lang="en-US" sz="2800" b="1" dirty="0">
                <a:solidFill>
                  <a:srgbClr val="0000FF"/>
                </a:solidFill>
              </a:rPr>
              <a:t>Initiate procurement of TAMC to have it in place by effectiveness of project</a:t>
            </a:r>
            <a:r>
              <a:rPr lang="en-US" sz="2800" b="1" dirty="0" smtClean="0">
                <a:solidFill>
                  <a:srgbClr val="0000FF"/>
                </a:solidFill>
              </a:rPr>
              <a:t>.</a:t>
            </a:r>
          </a:p>
          <a:p>
            <a:pPr marL="857250" lvl="1" indent="-457200">
              <a:spcBef>
                <a:spcPct val="20000"/>
              </a:spcBef>
              <a:buFont typeface="Arial" panose="020B0604020202020204" pitchFamily="34" charset="0"/>
              <a:buChar char="•"/>
            </a:pPr>
            <a:r>
              <a:rPr lang="en-US" sz="2800" b="1" dirty="0" err="1">
                <a:solidFill>
                  <a:srgbClr val="0000FF"/>
                </a:solidFill>
              </a:rPr>
              <a:t>MoU</a:t>
            </a:r>
            <a:r>
              <a:rPr lang="en-US" sz="2800" b="1" dirty="0">
                <a:solidFill>
                  <a:srgbClr val="0000FF"/>
                </a:solidFill>
              </a:rPr>
              <a:t> for Data sharing with IMD, </a:t>
            </a:r>
            <a:r>
              <a:rPr lang="en-US" sz="2800" b="1" dirty="0" err="1">
                <a:solidFill>
                  <a:srgbClr val="0000FF"/>
                </a:solidFill>
              </a:rPr>
              <a:t>SoI</a:t>
            </a:r>
            <a:r>
              <a:rPr lang="en-US" sz="2800" b="1" dirty="0">
                <a:solidFill>
                  <a:srgbClr val="0000FF"/>
                </a:solidFill>
              </a:rPr>
              <a:t> and NRSC</a:t>
            </a:r>
            <a:r>
              <a:rPr lang="en-US" sz="2800" dirty="0"/>
              <a:t>.</a:t>
            </a:r>
          </a:p>
          <a:p>
            <a:pPr marL="400050" lvl="1">
              <a:spcBef>
                <a:spcPct val="20000"/>
              </a:spcBef>
            </a:pPr>
            <a:endParaRPr lang="en-US" sz="2800" b="1" dirty="0">
              <a:solidFill>
                <a:srgbClr val="0000FF"/>
              </a:solidFill>
            </a:endParaRPr>
          </a:p>
        </p:txBody>
      </p:sp>
    </p:spTree>
    <p:extLst>
      <p:ext uri="{BB962C8B-B14F-4D97-AF65-F5344CB8AC3E}">
        <p14:creationId xmlns:p14="http://schemas.microsoft.com/office/powerpoint/2010/main" val="3291985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HP3: Project Design (Tentative)</a:t>
            </a:r>
            <a:endParaRPr lang="en-US" b="1" dirty="0">
              <a:solidFill>
                <a:schemeClr val="accent3">
                  <a:lumMod val="50000"/>
                </a:schemeClr>
              </a:solidFill>
            </a:endParaRPr>
          </a:p>
        </p:txBody>
      </p:sp>
      <p:sp>
        <p:nvSpPr>
          <p:cNvPr id="3" name="Content Placeholder 2"/>
          <p:cNvSpPr>
            <a:spLocks noGrp="1"/>
          </p:cNvSpPr>
          <p:nvPr>
            <p:ph idx="1"/>
          </p:nvPr>
        </p:nvSpPr>
        <p:spPr>
          <a:xfrm>
            <a:off x="439347" y="990600"/>
            <a:ext cx="8229600" cy="5715000"/>
          </a:xfrm>
        </p:spPr>
        <p:txBody>
          <a:bodyPr>
            <a:noAutofit/>
          </a:bodyPr>
          <a:lstStyle/>
          <a:p>
            <a:pPr marL="0" indent="0">
              <a:spcBef>
                <a:spcPts val="600"/>
              </a:spcBef>
              <a:buNone/>
            </a:pPr>
            <a:r>
              <a:rPr lang="en-US" sz="2200" b="1" i="1" dirty="0" smtClean="0">
                <a:solidFill>
                  <a:srgbClr val="00009E"/>
                </a:solidFill>
                <a:effectLst>
                  <a:outerShdw blurRad="38100" dist="38100" dir="2700000" algn="tl">
                    <a:srgbClr val="000000">
                      <a:alpha val="43137"/>
                    </a:srgbClr>
                  </a:outerShdw>
                </a:effectLst>
              </a:rPr>
              <a:t>Project Objective: </a:t>
            </a:r>
          </a:p>
          <a:p>
            <a:pPr marL="0" indent="0">
              <a:spcBef>
                <a:spcPts val="600"/>
              </a:spcBef>
              <a:buNone/>
            </a:pPr>
            <a:r>
              <a:rPr lang="en-US" sz="2200" b="1" dirty="0" smtClean="0">
                <a:effectLst>
                  <a:outerShdw blurRad="38100" dist="38100" dir="2700000" algn="tl">
                    <a:srgbClr val="000000">
                      <a:alpha val="43137"/>
                    </a:srgbClr>
                  </a:outerShdw>
                </a:effectLst>
              </a:rPr>
              <a:t>To Improve extent and accessibility of water resources information and Institution capacity to enable improved water resources planning, operation and management across India.</a:t>
            </a:r>
          </a:p>
          <a:p>
            <a:pPr marL="0" indent="0">
              <a:spcBef>
                <a:spcPts val="600"/>
              </a:spcBef>
              <a:buNone/>
            </a:pPr>
            <a:endParaRPr lang="en-US" sz="2200" b="1" i="1" dirty="0" smtClean="0">
              <a:solidFill>
                <a:srgbClr val="00009E"/>
              </a:solidFill>
              <a:effectLst>
                <a:outerShdw blurRad="38100" dist="38100" dir="2700000" algn="tl">
                  <a:srgbClr val="000000">
                    <a:alpha val="43137"/>
                  </a:srgbClr>
                </a:outerShdw>
              </a:effectLst>
            </a:endParaRPr>
          </a:p>
          <a:p>
            <a:pPr marL="0" indent="0">
              <a:spcBef>
                <a:spcPts val="600"/>
              </a:spcBef>
              <a:buNone/>
            </a:pPr>
            <a:r>
              <a:rPr lang="en-US" sz="2200" b="1" i="1" dirty="0" smtClean="0">
                <a:solidFill>
                  <a:srgbClr val="00009E"/>
                </a:solidFill>
                <a:effectLst>
                  <a:outerShdw blurRad="38100" dist="38100" dir="2700000" algn="tl">
                    <a:srgbClr val="000000">
                      <a:alpha val="43137"/>
                    </a:srgbClr>
                  </a:outerShdw>
                </a:effectLst>
              </a:rPr>
              <a:t>Project Components: </a:t>
            </a:r>
          </a:p>
          <a:p>
            <a:pPr marL="514350" indent="-514350">
              <a:buFont typeface="+mj-lt"/>
              <a:buAutoNum type="alphaUcPeriod"/>
            </a:pPr>
            <a:r>
              <a:rPr lang="en-US" sz="2200" b="1" dirty="0" smtClean="0">
                <a:effectLst>
                  <a:outerShdw blurRad="38100" dist="38100" dir="2700000" algn="tl">
                    <a:srgbClr val="000000">
                      <a:alpha val="43137"/>
                    </a:srgbClr>
                  </a:outerShdw>
                </a:effectLst>
              </a:rPr>
              <a:t>Improving In Situ Water Monitoring system (IWMS)</a:t>
            </a:r>
          </a:p>
          <a:p>
            <a:pPr marL="514350" indent="-514350">
              <a:buFont typeface="+mj-lt"/>
              <a:buAutoNum type="alphaUcPeriod"/>
            </a:pPr>
            <a:r>
              <a:rPr lang="en-US" sz="2200" b="1" dirty="0" smtClean="0">
                <a:effectLst>
                  <a:outerShdw blurRad="38100" dist="38100" dir="2700000" algn="tl">
                    <a:srgbClr val="000000">
                      <a:alpha val="43137"/>
                    </a:srgbClr>
                  </a:outerShdw>
                </a:effectLst>
              </a:rPr>
              <a:t>Improving Water Resources Information Systems (WRIS)</a:t>
            </a:r>
            <a:endParaRPr lang="en-US" sz="2200" b="1" i="1" dirty="0" smtClean="0">
              <a:effectLst>
                <a:outerShdw blurRad="38100" dist="38100" dir="2700000" algn="tl">
                  <a:srgbClr val="000000">
                    <a:alpha val="43137"/>
                  </a:srgbClr>
                </a:outerShdw>
              </a:effectLst>
            </a:endParaRPr>
          </a:p>
          <a:p>
            <a:pPr marL="514350" indent="-514350">
              <a:buFont typeface="+mj-lt"/>
              <a:buAutoNum type="alphaUcPeriod"/>
            </a:pPr>
            <a:r>
              <a:rPr lang="en-US" sz="2200" b="1" dirty="0" smtClean="0">
                <a:effectLst>
                  <a:outerShdw blurRad="38100" dist="38100" dir="2700000" algn="tl">
                    <a:srgbClr val="000000">
                      <a:alpha val="43137"/>
                    </a:srgbClr>
                  </a:outerShdw>
                </a:effectLst>
              </a:rPr>
              <a:t>Water Resources Management Applications (WRMA)</a:t>
            </a:r>
          </a:p>
          <a:p>
            <a:pPr marL="514350" indent="-514350">
              <a:buFont typeface="+mj-lt"/>
              <a:buAutoNum type="alphaUcPeriod"/>
            </a:pPr>
            <a:r>
              <a:rPr lang="en-US" sz="2200" b="1" dirty="0" smtClean="0">
                <a:effectLst>
                  <a:outerShdw blurRad="38100" dist="38100" dir="2700000" algn="tl">
                    <a:srgbClr val="000000">
                      <a:alpha val="43137"/>
                    </a:srgbClr>
                  </a:outerShdw>
                </a:effectLst>
              </a:rPr>
              <a:t>Strengthening Institutions and Capacity Building</a:t>
            </a:r>
          </a:p>
          <a:p>
            <a:pPr marL="0" indent="0">
              <a:buNone/>
            </a:pPr>
            <a:endParaRPr lang="en-US" sz="2200" b="1" i="1" dirty="0" smtClean="0">
              <a:solidFill>
                <a:srgbClr val="00009E"/>
              </a:solidFill>
              <a:effectLst>
                <a:outerShdw blurRad="38100" dist="38100" dir="2700000" algn="tl">
                  <a:srgbClr val="000000">
                    <a:alpha val="43137"/>
                  </a:srgbClr>
                </a:outerShdw>
              </a:effectLst>
            </a:endParaRPr>
          </a:p>
          <a:p>
            <a:pPr marL="0" indent="0">
              <a:buNone/>
            </a:pPr>
            <a:r>
              <a:rPr lang="en-US" sz="2200" b="1" i="1" dirty="0" smtClean="0">
                <a:solidFill>
                  <a:srgbClr val="00009E"/>
                </a:solidFill>
                <a:effectLst>
                  <a:outerShdw blurRad="38100" dist="38100" dir="2700000" algn="tl">
                    <a:srgbClr val="000000">
                      <a:alpha val="43137"/>
                    </a:srgbClr>
                  </a:outerShdw>
                </a:effectLst>
              </a:rPr>
              <a:t>Budget Outlay: </a:t>
            </a:r>
            <a:r>
              <a:rPr lang="en-US" sz="2200" b="1" dirty="0">
                <a:effectLst>
                  <a:outerShdw blurRad="38100" dist="38100" dir="2700000" algn="tl">
                    <a:srgbClr val="000000">
                      <a:alpha val="43137"/>
                    </a:srgbClr>
                  </a:outerShdw>
                </a:effectLst>
              </a:rPr>
              <a:t>INR 3000 Crores (</a:t>
            </a:r>
            <a:r>
              <a:rPr lang="en-US" sz="2200" b="1" dirty="0" smtClean="0">
                <a:effectLst>
                  <a:outerShdw blurRad="38100" dist="38100" dir="2700000" algn="tl">
                    <a:srgbClr val="000000">
                      <a:alpha val="43137"/>
                    </a:srgbClr>
                  </a:outerShdw>
                </a:effectLst>
              </a:rPr>
              <a:t>USD 500 million)</a:t>
            </a:r>
          </a:p>
          <a:p>
            <a:pPr marL="0" indent="0">
              <a:buNone/>
            </a:pPr>
            <a:r>
              <a:rPr lang="en-US" sz="2200" b="1" i="1" dirty="0" smtClean="0">
                <a:solidFill>
                  <a:srgbClr val="00009E"/>
                </a:solidFill>
                <a:effectLst>
                  <a:outerShdw blurRad="38100" dist="38100" dir="2700000" algn="tl">
                    <a:srgbClr val="000000">
                      <a:alpha val="43137"/>
                    </a:srgbClr>
                  </a:outerShdw>
                </a:effectLst>
              </a:rPr>
              <a:t>Effectiveness: Oct 2015  </a:t>
            </a:r>
          </a:p>
          <a:p>
            <a:pPr marL="0" indent="0">
              <a:buNone/>
            </a:pPr>
            <a:endParaRPr lang="en-US" sz="2200" b="1" dirty="0" smtClean="0">
              <a:effectLst>
                <a:outerShdw blurRad="38100" dist="38100" dir="2700000" algn="tl">
                  <a:srgbClr val="000000">
                    <a:alpha val="43137"/>
                  </a:srgbClr>
                </a:outerShdw>
              </a:effectLst>
            </a:endParaRPr>
          </a:p>
          <a:p>
            <a:pPr marL="0" indent="0">
              <a:buNone/>
            </a:pPr>
            <a:r>
              <a:rPr lang="en-US" sz="2200" b="1" i="1" dirty="0" smtClean="0">
                <a:solidFill>
                  <a:srgbClr val="FF0000"/>
                </a:solidFill>
                <a:effectLst>
                  <a:outerShdw blurRad="38100" dist="38100" dir="2700000" algn="tl">
                    <a:srgbClr val="000000">
                      <a:alpha val="43137"/>
                    </a:srgbClr>
                  </a:outerShdw>
                </a:effectLst>
              </a:rPr>
              <a:t>Moving towards a programmatic approach</a:t>
            </a:r>
          </a:p>
          <a:p>
            <a:pPr marL="0" indent="0">
              <a:buNone/>
            </a:pPr>
            <a:endParaRPr lang="en-US" sz="2400" b="1" dirty="0" smtClean="0">
              <a:effectLst>
                <a:outerShdw blurRad="38100" dist="38100" dir="2700000" algn="tl">
                  <a:srgbClr val="000000">
                    <a:alpha val="43137"/>
                  </a:srgbClr>
                </a:outerShdw>
              </a:effectLst>
            </a:endParaRPr>
          </a:p>
          <a:p>
            <a:pPr marL="0" indent="0">
              <a:buNone/>
            </a:pPr>
            <a:endParaRPr lang="en-US" sz="2400" b="1" dirty="0" smtClean="0">
              <a:effectLst>
                <a:outerShdw blurRad="38100" dist="38100" dir="2700000" algn="tl">
                  <a:srgbClr val="000000">
                    <a:alpha val="43137"/>
                  </a:srgbClr>
                </a:outerShdw>
              </a:effectLst>
            </a:endParaRPr>
          </a:p>
          <a:p>
            <a:pPr marL="0" indent="0">
              <a:spcBef>
                <a:spcPts val="600"/>
              </a:spcBef>
              <a:buNone/>
            </a:pPr>
            <a:endParaRPr lang="en-US" sz="2400" b="1" dirty="0" smtClean="0">
              <a:effectLst>
                <a:outerShdw blurRad="38100" dist="38100" dir="2700000" algn="tl">
                  <a:srgbClr val="000000">
                    <a:alpha val="43137"/>
                  </a:srgbClr>
                </a:outerShdw>
              </a:effectLst>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618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Summary and conclusions</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24786" y="850900"/>
            <a:ext cx="8576918" cy="6494085"/>
          </a:xfrm>
          <a:prstGeom prst="rect">
            <a:avLst/>
          </a:prstGeom>
        </p:spPr>
        <p:txBody>
          <a:bodyPr wrap="square">
            <a:spAutoFit/>
          </a:bodyPr>
          <a:lstStyle/>
          <a:p>
            <a:r>
              <a:rPr lang="en-US" sz="3200" b="1" dirty="0">
                <a:solidFill>
                  <a:srgbClr val="C00000"/>
                </a:solidFill>
                <a:effectLst>
                  <a:outerShdw blurRad="38100" dist="38100" dir="2700000" algn="tl">
                    <a:srgbClr val="000000">
                      <a:alpha val="43137"/>
                    </a:srgbClr>
                  </a:outerShdw>
                </a:effectLst>
              </a:rPr>
              <a:t>Technical support by central agencies</a:t>
            </a:r>
            <a:r>
              <a:rPr lang="en-US" sz="3200" b="1" dirty="0" smtClean="0">
                <a:solidFill>
                  <a:srgbClr val="C00000"/>
                </a:solidFill>
                <a:effectLst>
                  <a:outerShdw blurRad="38100" dist="38100" dir="2700000" algn="tl">
                    <a:srgbClr val="000000">
                      <a:alpha val="43137"/>
                    </a:srgbClr>
                  </a:outerShdw>
                </a:effectLst>
              </a:rPr>
              <a:t>:</a:t>
            </a:r>
          </a:p>
          <a:p>
            <a:pPr marL="457200" lvl="0" indent="-457200">
              <a:buFont typeface="Arial" panose="020B0604020202020204" pitchFamily="34" charset="0"/>
              <a:buChar char="•"/>
            </a:pPr>
            <a:r>
              <a:rPr lang="en-US" sz="3200" b="1" dirty="0" smtClean="0">
                <a:solidFill>
                  <a:srgbClr val="0000FF"/>
                </a:solidFill>
              </a:rPr>
              <a:t>NIH </a:t>
            </a:r>
            <a:r>
              <a:rPr lang="en-US" sz="3200" b="1" dirty="0">
                <a:solidFill>
                  <a:srgbClr val="0000FF"/>
                </a:solidFill>
              </a:rPr>
              <a:t>has agreed to design </a:t>
            </a:r>
            <a:r>
              <a:rPr lang="en-US" sz="3200" b="1" dirty="0" err="1">
                <a:solidFill>
                  <a:srgbClr val="0000FF"/>
                </a:solidFill>
              </a:rPr>
              <a:t>Hydromet</a:t>
            </a:r>
            <a:endParaRPr lang="en-US" sz="3200" b="1" dirty="0">
              <a:solidFill>
                <a:srgbClr val="0000FF"/>
              </a:solidFill>
            </a:endParaRPr>
          </a:p>
          <a:p>
            <a:pPr marL="457200" lvl="0" indent="-457200">
              <a:buFont typeface="Arial" panose="020B0604020202020204" pitchFamily="34" charset="0"/>
              <a:buChar char="•"/>
            </a:pPr>
            <a:r>
              <a:rPr lang="en-US" sz="3200" b="1" dirty="0">
                <a:solidFill>
                  <a:srgbClr val="0000FF"/>
                </a:solidFill>
              </a:rPr>
              <a:t>CWPRS </a:t>
            </a:r>
            <a:r>
              <a:rPr lang="en-US" sz="3200" b="1" dirty="0" err="1">
                <a:solidFill>
                  <a:srgbClr val="0000FF"/>
                </a:solidFill>
              </a:rPr>
              <a:t>alongwith</a:t>
            </a:r>
            <a:r>
              <a:rPr lang="en-US" sz="3200" b="1" dirty="0">
                <a:solidFill>
                  <a:srgbClr val="0000FF"/>
                </a:solidFill>
              </a:rPr>
              <a:t> the committee will work on listing the make and model of sensors and providers.</a:t>
            </a:r>
          </a:p>
          <a:p>
            <a:pPr marL="457200" lvl="0" indent="-457200">
              <a:buFont typeface="Arial" panose="020B0604020202020204" pitchFamily="34" charset="0"/>
              <a:buChar char="•"/>
            </a:pPr>
            <a:r>
              <a:rPr lang="en-US" sz="3200" b="1" dirty="0">
                <a:solidFill>
                  <a:srgbClr val="0000FF"/>
                </a:solidFill>
              </a:rPr>
              <a:t>CWC and CGWB need to aspire more for modernizing training and capacity building.</a:t>
            </a:r>
          </a:p>
          <a:p>
            <a:pPr marL="457200" lvl="0" indent="-457200">
              <a:buFont typeface="Arial" panose="020B0604020202020204" pitchFamily="34" charset="0"/>
              <a:buChar char="•"/>
            </a:pPr>
            <a:r>
              <a:rPr lang="en-US" sz="3200" b="1" dirty="0">
                <a:solidFill>
                  <a:srgbClr val="0000FF"/>
                </a:solidFill>
              </a:rPr>
              <a:t>PIP by central agencies yet to be finalized</a:t>
            </a:r>
            <a:r>
              <a:rPr lang="en-US" sz="3200" b="1" dirty="0" smtClean="0">
                <a:solidFill>
                  <a:srgbClr val="0000FF"/>
                </a:solidFill>
              </a:rPr>
              <a:t>.</a:t>
            </a:r>
          </a:p>
          <a:p>
            <a:r>
              <a:rPr lang="en-US" sz="3200" b="1" dirty="0" smtClean="0">
                <a:solidFill>
                  <a:srgbClr val="C00000"/>
                </a:solidFill>
                <a:effectLst>
                  <a:outerShdw blurRad="38100" dist="38100" dir="2700000" algn="tl">
                    <a:srgbClr val="000000">
                      <a:alpha val="43137"/>
                    </a:srgbClr>
                  </a:outerShdw>
                </a:effectLst>
              </a:rPr>
              <a:t>States:</a:t>
            </a:r>
          </a:p>
          <a:p>
            <a:pPr marL="457200" lvl="0" indent="-457200">
              <a:buFont typeface="Arial" panose="020B0604020202020204" pitchFamily="34" charset="0"/>
              <a:buChar char="•"/>
            </a:pPr>
            <a:r>
              <a:rPr lang="en-US" sz="3200" b="1" dirty="0" smtClean="0">
                <a:solidFill>
                  <a:srgbClr val="0000FF"/>
                </a:solidFill>
              </a:rPr>
              <a:t>Establish nodal agency and assign the staff. </a:t>
            </a:r>
          </a:p>
          <a:p>
            <a:pPr marL="457200" lvl="0" indent="-457200">
              <a:buFont typeface="Arial" panose="020B0604020202020204" pitchFamily="34" charset="0"/>
              <a:buChar char="•"/>
            </a:pPr>
            <a:r>
              <a:rPr lang="en-US" sz="3200" b="1" dirty="0" smtClean="0">
                <a:solidFill>
                  <a:srgbClr val="0000FF"/>
                </a:solidFill>
              </a:rPr>
              <a:t>Prepare bid documents for RTDAS, data center, and consultancy</a:t>
            </a:r>
          </a:p>
          <a:p>
            <a:pPr marL="457200" lvl="0" indent="-457200">
              <a:buFont typeface="Arial" panose="020B0604020202020204" pitchFamily="34" charset="0"/>
              <a:buChar char="•"/>
            </a:pPr>
            <a:endParaRPr lang="en-US" sz="3200" b="1" dirty="0">
              <a:solidFill>
                <a:srgbClr val="0000FF"/>
              </a:solidFill>
            </a:endParaRPr>
          </a:p>
        </p:txBody>
      </p:sp>
    </p:spTree>
    <p:extLst>
      <p:ext uri="{BB962C8B-B14F-4D97-AF65-F5344CB8AC3E}">
        <p14:creationId xmlns:p14="http://schemas.microsoft.com/office/powerpoint/2010/main" val="1809580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41</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State Institutions</a:t>
            </a: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571500" y="1143000"/>
            <a:ext cx="8077200" cy="538797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SzPct val="100000"/>
              <a:buFont typeface="Wingdings" pitchFamily="2" charset="2"/>
              <a:buChar char="Ø"/>
              <a:defRPr/>
            </a:pPr>
            <a:r>
              <a:rPr lang="en-GB" sz="2800" b="1" dirty="0" smtClean="0">
                <a:solidFill>
                  <a:srgbClr val="0000FF"/>
                </a:solidFill>
              </a:rPr>
              <a:t>States need to make Institutions ready for implementation and sustainability</a:t>
            </a:r>
          </a:p>
          <a:p>
            <a:pPr marL="514350" indent="-514350">
              <a:buSzPct val="100000"/>
              <a:buFont typeface="Wingdings" pitchFamily="2" charset="2"/>
              <a:buChar char="Ø"/>
              <a:defRPr/>
            </a:pPr>
            <a:r>
              <a:rPr lang="en-GB" sz="2800" b="1" dirty="0" smtClean="0">
                <a:solidFill>
                  <a:srgbClr val="0000FF"/>
                </a:solidFill>
              </a:rPr>
              <a:t>Strengthen department engineers/scientists</a:t>
            </a:r>
          </a:p>
          <a:p>
            <a:pPr marL="914400" lvl="1" indent="-514350">
              <a:buSzPct val="100000"/>
              <a:buFont typeface="Wingdings" pitchFamily="2" charset="2"/>
              <a:buChar char="Ø"/>
              <a:defRPr/>
            </a:pPr>
            <a:r>
              <a:rPr lang="en-GB" sz="2400" b="1" dirty="0" err="1" smtClean="0">
                <a:solidFill>
                  <a:srgbClr val="0000FF"/>
                </a:solidFill>
              </a:rPr>
              <a:t>Hydromet</a:t>
            </a:r>
            <a:endParaRPr lang="en-GB" sz="2400" b="1" dirty="0" smtClean="0">
              <a:solidFill>
                <a:srgbClr val="0000FF"/>
              </a:solidFill>
            </a:endParaRPr>
          </a:p>
          <a:p>
            <a:pPr marL="914400" lvl="1" indent="-514350">
              <a:buSzPct val="100000"/>
              <a:buFont typeface="Wingdings" pitchFamily="2" charset="2"/>
              <a:buChar char="Ø"/>
              <a:defRPr/>
            </a:pPr>
            <a:r>
              <a:rPr lang="en-GB" sz="2400" b="1" dirty="0" smtClean="0">
                <a:solidFill>
                  <a:srgbClr val="0000FF"/>
                </a:solidFill>
              </a:rPr>
              <a:t>River Basin Modelling</a:t>
            </a:r>
          </a:p>
          <a:p>
            <a:pPr marL="914400" lvl="1" indent="-514350">
              <a:buSzPct val="100000"/>
              <a:buFont typeface="Wingdings" pitchFamily="2" charset="2"/>
              <a:buChar char="Ø"/>
              <a:defRPr/>
            </a:pPr>
            <a:r>
              <a:rPr lang="en-GB" sz="2400" b="1" dirty="0" smtClean="0">
                <a:solidFill>
                  <a:srgbClr val="0000FF"/>
                </a:solidFill>
              </a:rPr>
              <a:t>Procurement</a:t>
            </a:r>
          </a:p>
          <a:p>
            <a:pPr marL="514350" indent="-514350">
              <a:buSzPct val="100000"/>
              <a:buFont typeface="Wingdings" pitchFamily="2" charset="2"/>
              <a:buChar char="Ø"/>
              <a:defRPr/>
            </a:pPr>
            <a:r>
              <a:rPr lang="en-GB" sz="2800" b="1" dirty="0" smtClean="0">
                <a:solidFill>
                  <a:srgbClr val="0000FF"/>
                </a:solidFill>
              </a:rPr>
              <a:t>Through:</a:t>
            </a:r>
          </a:p>
          <a:p>
            <a:pPr marL="914400" lvl="1" indent="-514350">
              <a:buSzPct val="100000"/>
              <a:buFont typeface="Wingdings" pitchFamily="2" charset="2"/>
              <a:buChar char="Ø"/>
              <a:defRPr/>
            </a:pPr>
            <a:r>
              <a:rPr lang="en-GB" sz="2400" b="1" dirty="0" smtClean="0">
                <a:solidFill>
                  <a:srgbClr val="0000FF"/>
                </a:solidFill>
              </a:rPr>
              <a:t>Identification of “right” team </a:t>
            </a:r>
          </a:p>
          <a:p>
            <a:pPr marL="914400" lvl="1" indent="-514350">
              <a:buSzPct val="100000"/>
              <a:buFont typeface="Wingdings" pitchFamily="2" charset="2"/>
              <a:buChar char="Ø"/>
              <a:defRPr/>
            </a:pPr>
            <a:r>
              <a:rPr lang="en-GB" sz="2400" b="1" dirty="0" smtClean="0">
                <a:solidFill>
                  <a:srgbClr val="0000FF"/>
                </a:solidFill>
              </a:rPr>
              <a:t>Identify local academic and research to collaborate with and develop training programs.</a:t>
            </a:r>
          </a:p>
          <a:p>
            <a:pPr marL="514350" indent="-514350">
              <a:buSzPct val="100000"/>
              <a:buFont typeface="Wingdings" pitchFamily="2" charset="2"/>
              <a:buChar char="Ø"/>
              <a:defRPr/>
            </a:pPr>
            <a:r>
              <a:rPr lang="en-GB" b="1" dirty="0" smtClean="0">
                <a:solidFill>
                  <a:srgbClr val="0000FF"/>
                </a:solidFill>
              </a:rPr>
              <a:t>Reform WALMIs to modernize the training programs</a:t>
            </a:r>
          </a:p>
          <a:p>
            <a:pPr marL="914400" lvl="1" indent="-514350">
              <a:buSzPct val="100000"/>
              <a:buFont typeface="Wingdings" pitchFamily="2" charset="2"/>
              <a:buChar char="Ø"/>
              <a:defRPr/>
            </a:pPr>
            <a:endParaRPr lang="en-GB" sz="2400" b="1" dirty="0" smtClean="0">
              <a:solidFill>
                <a:srgbClr val="0000FF"/>
              </a:solidFill>
            </a:endParaRPr>
          </a:p>
          <a:p>
            <a:pPr marL="514350" indent="-514350">
              <a:buSzPct val="100000"/>
              <a:buNone/>
              <a:defRPr/>
            </a:pPr>
            <a:endParaRPr lang="en-GB" sz="2600" b="1" dirty="0" smtClean="0">
              <a:solidFill>
                <a:srgbClr val="0000FF"/>
              </a:solidFill>
            </a:endParaRPr>
          </a:p>
          <a:p>
            <a:pPr marL="514350" indent="-514350">
              <a:buFontTx/>
              <a:buNone/>
              <a:defRPr/>
            </a:pPr>
            <a:endParaRPr lang="en-GB" sz="2800" b="1" dirty="0" smtClean="0">
              <a:solidFill>
                <a:srgbClr val="0000FF"/>
              </a:solidFill>
            </a:endParaRPr>
          </a:p>
        </p:txBody>
      </p:sp>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191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300" b="1" dirty="0" smtClean="0">
                <a:solidFill>
                  <a:srgbClr val="FF0000"/>
                </a:solidFill>
                <a:effectLst>
                  <a:outerShdw blurRad="38100" dist="38100" dir="2700000" algn="tl">
                    <a:srgbClr val="000000">
                      <a:alpha val="43137"/>
                    </a:srgbClr>
                  </a:outerShdw>
                </a:effectLst>
              </a:rPr>
              <a:t>MIS</a:t>
            </a:r>
            <a:endParaRPr lang="en-US" b="1" dirty="0">
              <a:solidFill>
                <a:schemeClr val="accent3">
                  <a:lumMod val="50000"/>
                </a:schemeClr>
              </a:solidFill>
            </a:endParaRPr>
          </a:p>
        </p:txBody>
      </p:sp>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850900"/>
            <a:ext cx="9278547" cy="5607689"/>
          </a:xfrm>
          <a:prstGeom prst="rect">
            <a:avLst/>
          </a:prstGeom>
        </p:spPr>
        <p:txBody>
          <a:bodyPr wrap="square">
            <a:spAutoFit/>
          </a:bodyPr>
          <a:lstStyle/>
          <a:p>
            <a:pPr marL="857250" lvl="1" indent="-457200">
              <a:spcBef>
                <a:spcPct val="20000"/>
              </a:spcBef>
              <a:buFontTx/>
              <a:buChar char="-"/>
            </a:pPr>
            <a:r>
              <a:rPr lang="en-US" sz="2800" b="1" dirty="0" smtClean="0">
                <a:solidFill>
                  <a:srgbClr val="0000FF"/>
                </a:solidFill>
              </a:rPr>
              <a:t>Stay tuned to website </a:t>
            </a:r>
            <a:r>
              <a:rPr lang="en-US" sz="2800" b="1" dirty="0" smtClean="0">
                <a:solidFill>
                  <a:srgbClr val="0000FF"/>
                </a:solidFill>
                <a:hlinkClick r:id="rId3"/>
              </a:rPr>
              <a:t>www.indiawrm.org</a:t>
            </a:r>
            <a:r>
              <a:rPr lang="en-US" sz="2800" b="1" dirty="0" smtClean="0">
                <a:solidFill>
                  <a:srgbClr val="0000FF"/>
                </a:solidFill>
              </a:rPr>
              <a:t> /MIS</a:t>
            </a:r>
          </a:p>
          <a:p>
            <a:pPr marL="857250" lvl="1" indent="-457200">
              <a:spcBef>
                <a:spcPct val="20000"/>
              </a:spcBef>
              <a:buFontTx/>
              <a:buChar char="-"/>
            </a:pPr>
            <a:r>
              <a:rPr lang="en-US" sz="2800" b="1" dirty="0" smtClean="0">
                <a:solidFill>
                  <a:srgbClr val="0000FF"/>
                </a:solidFill>
              </a:rPr>
              <a:t>Register through assigned mobile, </a:t>
            </a:r>
          </a:p>
          <a:p>
            <a:pPr marL="857250" lvl="1" indent="-457200">
              <a:spcBef>
                <a:spcPct val="20000"/>
              </a:spcBef>
              <a:buFontTx/>
              <a:buChar char="-"/>
            </a:pPr>
            <a:r>
              <a:rPr lang="en-US" sz="2800" b="1" dirty="0" smtClean="0">
                <a:solidFill>
                  <a:srgbClr val="0000FF"/>
                </a:solidFill>
              </a:rPr>
              <a:t>Contact MIS specialist at </a:t>
            </a:r>
            <a:r>
              <a:rPr lang="en-US" sz="2800" b="1" dirty="0" smtClean="0">
                <a:solidFill>
                  <a:srgbClr val="0000FF"/>
                </a:solidFill>
                <a:hlinkClick r:id="rId4"/>
              </a:rPr>
              <a:t>indiawrmhp3@gmail.com</a:t>
            </a:r>
            <a:r>
              <a:rPr lang="en-US" sz="2800" b="1" dirty="0" smtClean="0">
                <a:solidFill>
                  <a:srgbClr val="0000FF"/>
                </a:solidFill>
              </a:rPr>
              <a:t> for further guidance</a:t>
            </a:r>
          </a:p>
          <a:p>
            <a:pPr marL="857250" lvl="1" indent="-457200">
              <a:spcBef>
                <a:spcPct val="20000"/>
              </a:spcBef>
              <a:buFontTx/>
              <a:buChar char="-"/>
            </a:pPr>
            <a:r>
              <a:rPr lang="en-US" sz="2800" b="1" dirty="0" smtClean="0">
                <a:solidFill>
                  <a:srgbClr val="0000FF"/>
                </a:solidFill>
              </a:rPr>
              <a:t>Use DMS to submit PIP </a:t>
            </a:r>
          </a:p>
          <a:p>
            <a:pPr marL="857250" lvl="1" indent="-457200">
              <a:spcBef>
                <a:spcPct val="20000"/>
              </a:spcBef>
              <a:buFontTx/>
              <a:buChar char="-"/>
            </a:pPr>
            <a:r>
              <a:rPr lang="en-US" sz="2800" b="1" dirty="0" smtClean="0">
                <a:solidFill>
                  <a:srgbClr val="0000FF"/>
                </a:solidFill>
              </a:rPr>
              <a:t>Update contact info.</a:t>
            </a:r>
          </a:p>
          <a:p>
            <a:pPr marL="857250" lvl="1" indent="-457200">
              <a:spcBef>
                <a:spcPct val="20000"/>
              </a:spcBef>
              <a:buFontTx/>
              <a:buChar char="-"/>
            </a:pPr>
            <a:endParaRPr lang="en-US" sz="2800" b="1" dirty="0" smtClean="0">
              <a:solidFill>
                <a:srgbClr val="0000FF"/>
              </a:solidFill>
            </a:endParaRPr>
          </a:p>
          <a:p>
            <a:pPr marL="400050" lvl="1">
              <a:spcBef>
                <a:spcPct val="20000"/>
              </a:spcBef>
            </a:pPr>
            <a:r>
              <a:rPr lang="en-US" sz="2800" b="1" dirty="0" smtClean="0">
                <a:solidFill>
                  <a:srgbClr val="0000FF"/>
                </a:solidFill>
              </a:rPr>
              <a:t>Social media:</a:t>
            </a:r>
          </a:p>
          <a:p>
            <a:pPr marL="857250" lvl="1" indent="-457200">
              <a:spcBef>
                <a:spcPct val="20000"/>
              </a:spcBef>
              <a:buFontTx/>
              <a:buChar char="-"/>
            </a:pPr>
            <a:r>
              <a:rPr lang="en-US" sz="2800" b="1" dirty="0" smtClean="0">
                <a:solidFill>
                  <a:srgbClr val="0000FF"/>
                </a:solidFill>
              </a:rPr>
              <a:t>Use message board for exchange of ideas.</a:t>
            </a:r>
          </a:p>
          <a:p>
            <a:pPr marL="857250" lvl="1" indent="-457200">
              <a:spcBef>
                <a:spcPct val="20000"/>
              </a:spcBef>
              <a:buFontTx/>
              <a:buChar char="-"/>
            </a:pPr>
            <a:r>
              <a:rPr lang="en-US" sz="2800" b="1" dirty="0" smtClean="0">
                <a:solidFill>
                  <a:srgbClr val="0000FF"/>
                </a:solidFill>
              </a:rPr>
              <a:t>Join </a:t>
            </a:r>
            <a:r>
              <a:rPr lang="en-US" sz="2800" b="1" dirty="0" err="1" smtClean="0">
                <a:solidFill>
                  <a:srgbClr val="0000FF"/>
                </a:solidFill>
              </a:rPr>
              <a:t>Whatsup</a:t>
            </a:r>
            <a:r>
              <a:rPr lang="en-US" sz="2800" b="1" dirty="0" smtClean="0">
                <a:solidFill>
                  <a:srgbClr val="0000FF"/>
                </a:solidFill>
              </a:rPr>
              <a:t> group</a:t>
            </a:r>
          </a:p>
          <a:p>
            <a:pPr marL="857250" lvl="1" indent="-457200">
              <a:spcBef>
                <a:spcPct val="20000"/>
              </a:spcBef>
              <a:buFontTx/>
              <a:buChar char="-"/>
            </a:pPr>
            <a:endParaRPr lang="en-US" sz="2800" b="1" dirty="0" smtClean="0">
              <a:solidFill>
                <a:srgbClr val="0000FF"/>
              </a:solidFill>
            </a:endParaRPr>
          </a:p>
        </p:txBody>
      </p:sp>
    </p:spTree>
    <p:extLst>
      <p:ext uri="{BB962C8B-B14F-4D97-AF65-F5344CB8AC3E}">
        <p14:creationId xmlns:p14="http://schemas.microsoft.com/office/powerpoint/2010/main" val="608898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96301" y="1600200"/>
            <a:ext cx="7105403" cy="3847207"/>
          </a:xfrm>
          <a:prstGeom prst="rect">
            <a:avLst/>
          </a:prstGeom>
          <a:noFill/>
        </p:spPr>
        <p:txBody>
          <a:bodyPr wrap="square" rtlCol="0">
            <a:spAutoFit/>
          </a:bodyPr>
          <a:lstStyle/>
          <a:p>
            <a:pPr algn="ctr"/>
            <a:r>
              <a:rPr lang="en-US" sz="5400" b="1" dirty="0"/>
              <a:t>'If You Can't Measure It, You Can't Manage </a:t>
            </a:r>
            <a:r>
              <a:rPr lang="en-US" sz="5400" b="1" dirty="0" smtClean="0"/>
              <a:t>It‘</a:t>
            </a:r>
          </a:p>
          <a:p>
            <a:pPr algn="ctr"/>
            <a:endParaRPr lang="en-US" sz="5400" b="1" dirty="0" smtClean="0"/>
          </a:p>
          <a:p>
            <a:pPr algn="ctr"/>
            <a:r>
              <a:rPr lang="en-US" sz="5400" b="1" dirty="0" smtClean="0"/>
              <a:t>Thank you</a:t>
            </a:r>
          </a:p>
          <a:p>
            <a:pPr algn="ctr"/>
            <a:r>
              <a:rPr lang="en-IN" sz="2800" b="1" dirty="0" smtClean="0">
                <a:solidFill>
                  <a:srgbClr val="FF0000"/>
                </a:solidFill>
                <a:effectLst>
                  <a:outerShdw blurRad="38100" dist="38100" dir="2700000" algn="tl">
                    <a:srgbClr val="000000">
                      <a:alpha val="43137"/>
                    </a:srgbClr>
                  </a:outerShdw>
                </a:effectLst>
              </a:rPr>
              <a:t>agaur@worldbank.org</a:t>
            </a:r>
          </a:p>
        </p:txBody>
      </p:sp>
    </p:spTree>
    <p:extLst>
      <p:ext uri="{BB962C8B-B14F-4D97-AF65-F5344CB8AC3E}">
        <p14:creationId xmlns:p14="http://schemas.microsoft.com/office/powerpoint/2010/main" val="539768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86333"/>
            <a:ext cx="8915400" cy="1143000"/>
          </a:xfrm>
        </p:spPr>
        <p:txBody>
          <a:bodyPr>
            <a:noAutofit/>
          </a:bodyPr>
          <a:lstStyle/>
          <a:p>
            <a:r>
              <a:rPr lang="en-US" sz="3200" b="1" dirty="0" smtClean="0">
                <a:solidFill>
                  <a:srgbClr val="0000FF"/>
                </a:solidFill>
              </a:rPr>
              <a:t>India Water Resources Management Program – Hydrology Project (Phase – III)</a:t>
            </a:r>
            <a:br>
              <a:rPr lang="en-US" sz="3200" b="1" dirty="0" smtClean="0">
                <a:solidFill>
                  <a:srgbClr val="0000FF"/>
                </a:solidFill>
              </a:rPr>
            </a:br>
            <a:endParaRPr lang="en-US" sz="3200" b="1" dirty="0">
              <a:solidFill>
                <a:srgbClr val="0000FF"/>
              </a:solidFill>
            </a:endParaRPr>
          </a:p>
        </p:txBody>
      </p:sp>
      <p:pic>
        <p:nvPicPr>
          <p:cNvPr id="5" name="Picture 3" descr="india-map-river-bas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600" y="2209800"/>
            <a:ext cx="3810000" cy="395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905000" y="6513829"/>
            <a:ext cx="5271343" cy="276999"/>
          </a:xfrm>
          <a:prstGeom prst="rect">
            <a:avLst/>
          </a:prstGeom>
          <a:noFill/>
        </p:spPr>
        <p:txBody>
          <a:bodyPr wrap="square" rtlCol="0">
            <a:spAutoFit/>
          </a:bodyPr>
          <a:lstStyle/>
          <a:p>
            <a:pPr algn="ctr"/>
            <a:r>
              <a:rPr lang="en-US" sz="1200" b="1" i="1" dirty="0" smtClean="0">
                <a:solidFill>
                  <a:srgbClr val="FF0000"/>
                </a:solidFill>
                <a:latin typeface="Arial Black" pitchFamily="34" charset="0"/>
              </a:rPr>
              <a:t>RELIABLE, TIMELY, QUALITY, CONSISTENT, PUBLIC DATA</a:t>
            </a:r>
            <a:endParaRPr lang="en-US" sz="1200" b="1" i="1" dirty="0">
              <a:solidFill>
                <a:srgbClr val="FF0000"/>
              </a:solidFill>
              <a:latin typeface="Arial Black" pitchFamily="34"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88900"/>
            <a:ext cx="2133600" cy="520700"/>
          </a:xfrm>
          <a:prstGeom prst="rect">
            <a:avLst/>
          </a:prstGeom>
          <a:noFill/>
          <a:ln w="9525">
            <a:noFill/>
            <a:miter lim="800000"/>
            <a:headEnd/>
            <a:tailEnd/>
          </a:ln>
        </p:spPr>
      </p:pic>
      <p:pic>
        <p:nvPicPr>
          <p:cNvPr id="7" name="Picture 2" descr="C:\Users\Raj Singh\Pictures\IndianEmble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38100"/>
            <a:ext cx="447317"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cap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347" y="2059716"/>
            <a:ext cx="4724400" cy="412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758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45</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Concepts of Hydrology </a:t>
            </a:r>
            <a:r>
              <a:rPr lang="en-IN" sz="3000" b="1" dirty="0">
                <a:solidFill>
                  <a:srgbClr val="FF0000"/>
                </a:solidFill>
                <a:effectLst>
                  <a:outerShdw blurRad="38100" dist="38100" dir="2700000" algn="tl">
                    <a:srgbClr val="000000">
                      <a:alpha val="43137"/>
                    </a:srgbClr>
                  </a:outerShdw>
                </a:effectLst>
                <a:latin typeface="+mj-lt"/>
                <a:ea typeface="+mj-ea"/>
                <a:cs typeface="+mj-cs"/>
              </a:rPr>
              <a:t>Project –Phase III</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571500" y="1143000"/>
            <a:ext cx="8077200" cy="538797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SzPct val="100000"/>
              <a:buFont typeface="Wingdings" pitchFamily="2" charset="2"/>
              <a:buChar char="Ø"/>
              <a:defRPr/>
            </a:pPr>
            <a:r>
              <a:rPr lang="en-GB" sz="2800" b="1" dirty="0" smtClean="0"/>
              <a:t>Standardizing Water Resources Monitoring and Information </a:t>
            </a:r>
            <a:r>
              <a:rPr lang="en-GB" sz="2800" b="1" dirty="0"/>
              <a:t>S</a:t>
            </a:r>
            <a:r>
              <a:rPr lang="en-GB" sz="2800" b="1" dirty="0" smtClean="0"/>
              <a:t>ystem for the country with uniform procedures and database.</a:t>
            </a:r>
          </a:p>
          <a:p>
            <a:pPr marL="514350" indent="-514350">
              <a:buSzPct val="100000"/>
              <a:buFont typeface="Wingdings" pitchFamily="2" charset="2"/>
              <a:buChar char="Ø"/>
              <a:defRPr/>
            </a:pPr>
            <a:endParaRPr lang="en-GB" sz="2800" b="1" dirty="0" smtClean="0"/>
          </a:p>
          <a:p>
            <a:pPr marL="514350" indent="-514350">
              <a:buSzPct val="100000"/>
              <a:buFont typeface="Wingdings" pitchFamily="2" charset="2"/>
              <a:buChar char="Ø"/>
              <a:defRPr/>
            </a:pPr>
            <a:r>
              <a:rPr lang="en-GB" sz="2800" b="1" dirty="0" smtClean="0"/>
              <a:t>Enhancing data exchange between Centre &amp; States.</a:t>
            </a:r>
          </a:p>
          <a:p>
            <a:pPr marL="514350" indent="-514350">
              <a:buSzPct val="100000"/>
              <a:buFont typeface="Wingdings" pitchFamily="2" charset="2"/>
              <a:buChar char="Ø"/>
              <a:defRPr/>
            </a:pPr>
            <a:endParaRPr lang="en-GB" sz="2800" b="1" dirty="0"/>
          </a:p>
          <a:p>
            <a:pPr marL="514350" indent="-514350">
              <a:buSzPct val="100000"/>
              <a:buFont typeface="Wingdings" pitchFamily="2" charset="2"/>
              <a:buChar char="Ø"/>
              <a:defRPr/>
            </a:pPr>
            <a:r>
              <a:rPr lang="en-US" sz="2800" b="1" dirty="0" smtClean="0"/>
              <a:t>Improving </a:t>
            </a:r>
            <a:r>
              <a:rPr lang="en-US" sz="2800" b="1" dirty="0"/>
              <a:t>access to information in the </a:t>
            </a:r>
            <a:r>
              <a:rPr lang="en-US" sz="2800" b="1" dirty="0" smtClean="0"/>
              <a:t>public-domain.</a:t>
            </a:r>
            <a:endParaRPr lang="en-GB" sz="2800" b="1" dirty="0" smtClean="0"/>
          </a:p>
          <a:p>
            <a:pPr marL="514350" indent="-514350">
              <a:buSzPct val="100000"/>
              <a:buFont typeface="Wingdings" pitchFamily="2" charset="2"/>
              <a:buChar char="Ø"/>
              <a:defRPr/>
            </a:pPr>
            <a:endParaRPr lang="en-GB" sz="2800" b="1" dirty="0" smtClean="0"/>
          </a:p>
          <a:p>
            <a:pPr marL="514350" indent="-514350">
              <a:buSzPct val="100000"/>
              <a:buFont typeface="Wingdings" pitchFamily="2" charset="2"/>
              <a:buChar char="Ø"/>
              <a:defRPr/>
            </a:pPr>
            <a:r>
              <a:rPr lang="en-GB" sz="2800" b="1" dirty="0" smtClean="0"/>
              <a:t>Introducing country wide generic solutions for flood forecasting and water resources management.</a:t>
            </a:r>
          </a:p>
          <a:p>
            <a:pPr marL="514350" indent="-514350">
              <a:buSzPct val="100000"/>
              <a:buFont typeface="Wingdings" pitchFamily="2" charset="2"/>
              <a:buChar char="Ø"/>
              <a:defRPr/>
            </a:pPr>
            <a:endParaRPr lang="en-GB" sz="2800" b="1" dirty="0" smtClean="0"/>
          </a:p>
          <a:p>
            <a:pPr marL="514350" indent="-514350">
              <a:buSzPct val="100000"/>
              <a:buFont typeface="Wingdings" pitchFamily="2" charset="2"/>
              <a:buChar char="Ø"/>
              <a:defRPr/>
            </a:pPr>
            <a:r>
              <a:rPr lang="en-GB" sz="2800" b="1" dirty="0" smtClean="0"/>
              <a:t>Developing site specific solutions for water resources planning, operation and management including </a:t>
            </a:r>
            <a:r>
              <a:rPr lang="en-GB" sz="2800" b="1" dirty="0"/>
              <a:t>used </a:t>
            </a:r>
            <a:r>
              <a:rPr lang="en-GB" sz="2800" b="1" dirty="0" smtClean="0"/>
              <a:t>of remote </a:t>
            </a:r>
            <a:r>
              <a:rPr lang="en-GB" sz="2800" b="1" dirty="0"/>
              <a:t>sensing based </a:t>
            </a:r>
            <a:r>
              <a:rPr lang="en-GB" sz="2800" b="1" dirty="0" smtClean="0"/>
              <a:t>techniques. </a:t>
            </a:r>
          </a:p>
          <a:p>
            <a:pPr marL="514350" indent="-514350">
              <a:buSzPct val="100000"/>
              <a:buNone/>
              <a:defRPr/>
            </a:pPr>
            <a:endParaRPr lang="en-GB" sz="2600" b="1" dirty="0" smtClean="0"/>
          </a:p>
          <a:p>
            <a:pPr marL="514350" indent="-514350">
              <a:buFontTx/>
              <a:buNone/>
              <a:defRPr/>
            </a:pPr>
            <a:endParaRPr lang="en-GB" sz="2800" b="1" dirty="0" smtClean="0"/>
          </a:p>
        </p:txBody>
      </p:sp>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932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46</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Overall Major actions/Challenges</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571500" y="850900"/>
            <a:ext cx="8077200" cy="5387975"/>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SzPct val="100000"/>
              <a:buFont typeface="Wingdings" pitchFamily="2" charset="2"/>
              <a:buChar char="Ø"/>
              <a:defRPr/>
            </a:pPr>
            <a:endParaRPr lang="en-GB" sz="2800" b="1" dirty="0" smtClean="0">
              <a:solidFill>
                <a:srgbClr val="0000FF"/>
              </a:solidFill>
            </a:endParaRPr>
          </a:p>
          <a:p>
            <a:pPr marL="514350" indent="-514350">
              <a:buSzPct val="100000"/>
              <a:buFont typeface="Wingdings" pitchFamily="2" charset="2"/>
              <a:buChar char="Ø"/>
              <a:defRPr/>
            </a:pPr>
            <a:endParaRPr lang="en-GB" sz="2800" b="1" dirty="0">
              <a:solidFill>
                <a:srgbClr val="0000FF"/>
              </a:solidFill>
            </a:endParaRPr>
          </a:p>
          <a:p>
            <a:pPr marL="514350" indent="-514350">
              <a:buSzPct val="100000"/>
              <a:buFont typeface="Wingdings" pitchFamily="2" charset="2"/>
              <a:buChar char="Ø"/>
              <a:defRPr/>
            </a:pPr>
            <a:r>
              <a:rPr lang="en-GB" sz="2800" b="1" dirty="0" smtClean="0">
                <a:solidFill>
                  <a:srgbClr val="0000FF"/>
                </a:solidFill>
              </a:rPr>
              <a:t>Optimize </a:t>
            </a:r>
            <a:r>
              <a:rPr lang="en-GB" sz="2800" b="1" dirty="0" err="1" smtClean="0">
                <a:solidFill>
                  <a:srgbClr val="0000FF"/>
                </a:solidFill>
              </a:rPr>
              <a:t>Hydromet</a:t>
            </a:r>
            <a:r>
              <a:rPr lang="en-GB" sz="2800" b="1" dirty="0" smtClean="0">
                <a:solidFill>
                  <a:srgbClr val="0000FF"/>
                </a:solidFill>
              </a:rPr>
              <a:t> with respect to issues: </a:t>
            </a:r>
            <a:r>
              <a:rPr lang="en-GB" sz="2800" b="1" dirty="0" smtClean="0">
                <a:solidFill>
                  <a:srgbClr val="002060"/>
                </a:solidFill>
              </a:rPr>
              <a:t>NIH has offered to work in consultation with other agencies.</a:t>
            </a:r>
          </a:p>
          <a:p>
            <a:pPr marL="514350" indent="-514350">
              <a:buSzPct val="100000"/>
              <a:buFont typeface="Wingdings" pitchFamily="2" charset="2"/>
              <a:buChar char="Ø"/>
              <a:defRPr/>
            </a:pPr>
            <a:endParaRPr lang="en-GB" sz="2800" b="1" dirty="0" smtClean="0">
              <a:solidFill>
                <a:srgbClr val="0000FF"/>
              </a:solidFill>
            </a:endParaRPr>
          </a:p>
          <a:p>
            <a:pPr marL="514350" indent="-514350">
              <a:buSzPct val="100000"/>
              <a:buFont typeface="Wingdings" pitchFamily="2" charset="2"/>
              <a:buChar char="Ø"/>
              <a:defRPr/>
            </a:pPr>
            <a:r>
              <a:rPr lang="en-US" sz="2800" b="1" dirty="0" smtClean="0">
                <a:solidFill>
                  <a:srgbClr val="0000FF"/>
                </a:solidFill>
              </a:rPr>
              <a:t>(Real time) Data (and products) </a:t>
            </a:r>
            <a:r>
              <a:rPr lang="en-US" sz="2800" b="1" dirty="0">
                <a:solidFill>
                  <a:srgbClr val="0000FF"/>
                </a:solidFill>
              </a:rPr>
              <a:t>sharing </a:t>
            </a:r>
            <a:r>
              <a:rPr lang="en-US" sz="2800" b="1" dirty="0" err="1">
                <a:solidFill>
                  <a:srgbClr val="0000FF"/>
                </a:solidFill>
              </a:rPr>
              <a:t>protocal</a:t>
            </a:r>
            <a:r>
              <a:rPr lang="en-US" sz="2800" b="1" dirty="0">
                <a:solidFill>
                  <a:srgbClr val="0000FF"/>
                </a:solidFill>
              </a:rPr>
              <a:t> </a:t>
            </a:r>
            <a:r>
              <a:rPr lang="en-US" sz="2800" b="1" dirty="0" smtClean="0">
                <a:solidFill>
                  <a:srgbClr val="0000FF"/>
                </a:solidFill>
              </a:rPr>
              <a:t>among </a:t>
            </a:r>
            <a:r>
              <a:rPr lang="en-US" sz="2800" b="1" dirty="0">
                <a:solidFill>
                  <a:srgbClr val="0000FF"/>
                </a:solidFill>
              </a:rPr>
              <a:t>central and state </a:t>
            </a:r>
            <a:r>
              <a:rPr lang="en-US" sz="2800" b="1" dirty="0" smtClean="0">
                <a:solidFill>
                  <a:srgbClr val="0000FF"/>
                </a:solidFill>
              </a:rPr>
              <a:t>agencies </a:t>
            </a:r>
            <a:r>
              <a:rPr lang="en-US" sz="2800" b="1" dirty="0" smtClean="0">
                <a:solidFill>
                  <a:srgbClr val="002060"/>
                </a:solidFill>
              </a:rPr>
              <a:t>in particular IMD forecast and Spatial information from </a:t>
            </a:r>
            <a:r>
              <a:rPr lang="en-US" sz="2800" b="1" dirty="0" err="1" smtClean="0">
                <a:solidFill>
                  <a:srgbClr val="002060"/>
                </a:solidFill>
              </a:rPr>
              <a:t>SoI</a:t>
            </a:r>
            <a:r>
              <a:rPr lang="en-US" sz="2800" b="1" dirty="0" smtClean="0">
                <a:solidFill>
                  <a:srgbClr val="002060"/>
                </a:solidFill>
              </a:rPr>
              <a:t> and NRSC. </a:t>
            </a:r>
            <a:endParaRPr lang="en-GB" sz="2800" b="1" dirty="0">
              <a:solidFill>
                <a:srgbClr val="002060"/>
              </a:solidFill>
            </a:endParaRPr>
          </a:p>
          <a:p>
            <a:pPr marL="514350" indent="-514350">
              <a:buSzPct val="100000"/>
              <a:buFont typeface="Wingdings" pitchFamily="2" charset="2"/>
              <a:buChar char="Ø"/>
              <a:defRPr/>
            </a:pPr>
            <a:endParaRPr lang="en-GB" sz="2800" b="1" dirty="0">
              <a:solidFill>
                <a:srgbClr val="0000FF"/>
              </a:solidFill>
            </a:endParaRPr>
          </a:p>
          <a:p>
            <a:pPr marL="514350" indent="-514350">
              <a:buSzPct val="100000"/>
              <a:buFont typeface="Wingdings" pitchFamily="2" charset="2"/>
              <a:buChar char="Ø"/>
              <a:defRPr/>
            </a:pPr>
            <a:r>
              <a:rPr lang="en-GB" sz="2800" b="1" dirty="0" smtClean="0">
                <a:solidFill>
                  <a:srgbClr val="0000FF"/>
                </a:solidFill>
              </a:rPr>
              <a:t>River basin flood and IWRM: </a:t>
            </a:r>
            <a:r>
              <a:rPr lang="en-GB" sz="2800" b="1" dirty="0" smtClean="0">
                <a:solidFill>
                  <a:srgbClr val="002060"/>
                </a:solidFill>
              </a:rPr>
              <a:t>Constitution of River Basin modelling team including CWC and Riparian states for flood management</a:t>
            </a:r>
          </a:p>
          <a:p>
            <a:pPr marL="514350" indent="-514350">
              <a:buSzPct val="100000"/>
              <a:buFont typeface="Wingdings" pitchFamily="2" charset="2"/>
              <a:buChar char="Ø"/>
              <a:defRPr/>
            </a:pPr>
            <a:r>
              <a:rPr lang="en-GB" sz="2800" b="1" dirty="0" smtClean="0">
                <a:solidFill>
                  <a:srgbClr val="0000FF"/>
                </a:solidFill>
              </a:rPr>
              <a:t>Availability of technical experts for </a:t>
            </a:r>
            <a:r>
              <a:rPr lang="en-GB" sz="2800" b="1" dirty="0" err="1" smtClean="0">
                <a:solidFill>
                  <a:srgbClr val="0000FF"/>
                </a:solidFill>
              </a:rPr>
              <a:t>Hydromet</a:t>
            </a:r>
            <a:r>
              <a:rPr lang="en-GB" sz="2800" b="1" dirty="0" smtClean="0">
                <a:solidFill>
                  <a:srgbClr val="0000FF"/>
                </a:solidFill>
              </a:rPr>
              <a:t> and Modelling:  </a:t>
            </a:r>
            <a:r>
              <a:rPr lang="en-GB" sz="2800" b="1" dirty="0" smtClean="0">
                <a:solidFill>
                  <a:srgbClr val="002060"/>
                </a:solidFill>
              </a:rPr>
              <a:t>States may consider coordination with local academic/research centres to have long term partnership. </a:t>
            </a:r>
          </a:p>
          <a:p>
            <a:pPr marL="514350" indent="-514350">
              <a:buSzPct val="100000"/>
              <a:buFont typeface="Wingdings" pitchFamily="2" charset="2"/>
              <a:buChar char="Ø"/>
              <a:defRPr/>
            </a:pPr>
            <a:r>
              <a:rPr lang="en-GB" sz="2800" b="1" dirty="0" err="1" smtClean="0">
                <a:solidFill>
                  <a:srgbClr val="0000FF"/>
                </a:solidFill>
              </a:rPr>
              <a:t>Hydromet</a:t>
            </a:r>
            <a:r>
              <a:rPr lang="en-GB" sz="2800" b="1" dirty="0" smtClean="0">
                <a:solidFill>
                  <a:srgbClr val="0000FF"/>
                </a:solidFill>
              </a:rPr>
              <a:t> suppliers and providers: For O&amp;M, states need to strengthen their own team for sustainability</a:t>
            </a:r>
            <a:endParaRPr lang="en-GB" sz="2800" b="1" dirty="0" smtClean="0">
              <a:solidFill>
                <a:srgbClr val="002060"/>
              </a:solidFill>
            </a:endParaRPr>
          </a:p>
          <a:p>
            <a:pPr marL="514350" indent="-514350">
              <a:buSzPct val="100000"/>
              <a:buFont typeface="Wingdings" pitchFamily="2" charset="2"/>
              <a:buChar char="Ø"/>
              <a:defRPr/>
            </a:pPr>
            <a:endParaRPr lang="en-GB" sz="2800" b="1" dirty="0" smtClean="0">
              <a:solidFill>
                <a:srgbClr val="002060"/>
              </a:solidFill>
            </a:endParaRPr>
          </a:p>
        </p:txBody>
      </p:sp>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436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743973609"/>
              </p:ext>
            </p:extLst>
          </p:nvPr>
        </p:nvGraphicFramePr>
        <p:xfrm>
          <a:off x="22363" y="3617679"/>
          <a:ext cx="2171947" cy="1329032"/>
        </p:xfrm>
        <a:graphic>
          <a:graphicData uri="http://schemas.openxmlformats.org/presentationml/2006/ole">
            <mc:AlternateContent xmlns:mc="http://schemas.openxmlformats.org/markup-compatibility/2006">
              <mc:Choice xmlns:v="urn:schemas-microsoft-com:vml" Requires="v">
                <p:oleObj spid="_x0000_s2250" name="Photo Editor Photo" r:id="rId3" imgW="8085521" imgH="5311600" progId="">
                  <p:embed/>
                </p:oleObj>
              </mc:Choice>
              <mc:Fallback>
                <p:oleObj name="Photo Editor Photo" r:id="rId3" imgW="8085521" imgH="5311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597" t="5663" r="1299" b="2246"/>
                      <a:stretch>
                        <a:fillRect/>
                      </a:stretch>
                    </p:blipFill>
                    <p:spPr bwMode="auto">
                      <a:xfrm>
                        <a:off x="22363" y="3617679"/>
                        <a:ext cx="2171947" cy="1329032"/>
                      </a:xfrm>
                      <a:prstGeom prst="rect">
                        <a:avLst/>
                      </a:prstGeom>
                      <a:noFill/>
                      <a:ln w="38100">
                        <a:solidFill>
                          <a:srgbClr val="000000"/>
                        </a:solidFill>
                        <a:miter lim="800000"/>
                        <a:headEnd/>
                        <a:tailEnd/>
                      </a:ln>
                    </p:spPr>
                  </p:pic>
                </p:oleObj>
              </mc:Fallback>
            </mc:AlternateContent>
          </a:graphicData>
        </a:graphic>
      </p:graphicFrame>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07390"/>
            <a:ext cx="3276600" cy="2034995"/>
          </a:xfrm>
          <a:prstGeom prst="rect">
            <a:avLst/>
          </a:prstGeom>
          <a:noFill/>
          <a:ln w="9525">
            <a:noFill/>
            <a:miter lim="800000"/>
            <a:headEnd/>
            <a:tailEnd/>
          </a:ln>
          <a:effectLst/>
        </p:spPr>
      </p:pic>
      <p:pic>
        <p:nvPicPr>
          <p:cNvPr id="3"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28641" y="915136"/>
            <a:ext cx="1219200" cy="904875"/>
          </a:xfrm>
          <a:prstGeom prst="rect">
            <a:avLst/>
          </a:prstGeom>
          <a:noFill/>
          <a:ln w="9525">
            <a:noFill/>
            <a:miter lim="800000"/>
            <a:headEnd/>
            <a:tailEnd/>
          </a:ln>
          <a:effectLst/>
        </p:spPr>
      </p:pic>
      <p:sp>
        <p:nvSpPr>
          <p:cNvPr id="14" name="TextBox 13"/>
          <p:cNvSpPr txBox="1"/>
          <p:nvPr/>
        </p:nvSpPr>
        <p:spPr>
          <a:xfrm>
            <a:off x="17559" y="3273623"/>
            <a:ext cx="2186752" cy="307777"/>
          </a:xfrm>
          <a:prstGeom prst="rect">
            <a:avLst/>
          </a:prstGeom>
          <a:noFill/>
        </p:spPr>
        <p:txBody>
          <a:bodyPr wrap="none" rtlCol="0">
            <a:spAutoFit/>
          </a:bodyPr>
          <a:lstStyle/>
          <a:p>
            <a:r>
              <a:rPr lang="en-US" sz="1400" b="1" dirty="0" smtClean="0">
                <a:solidFill>
                  <a:srgbClr val="C00000"/>
                </a:solidFill>
              </a:rPr>
              <a:t>Precipitation (rain &amp; snow)</a:t>
            </a:r>
            <a:endParaRPr lang="en-US" sz="1400" b="1" dirty="0">
              <a:solidFill>
                <a:srgbClr val="C00000"/>
              </a:solidFill>
            </a:endParaRPr>
          </a:p>
        </p:txBody>
      </p:sp>
      <p:sp>
        <p:nvSpPr>
          <p:cNvPr id="15" name="TextBox 14"/>
          <p:cNvSpPr txBox="1"/>
          <p:nvPr/>
        </p:nvSpPr>
        <p:spPr>
          <a:xfrm>
            <a:off x="67186" y="4950023"/>
            <a:ext cx="1383264" cy="307777"/>
          </a:xfrm>
          <a:prstGeom prst="rect">
            <a:avLst/>
          </a:prstGeom>
          <a:noFill/>
        </p:spPr>
        <p:txBody>
          <a:bodyPr wrap="none" rtlCol="0">
            <a:spAutoFit/>
          </a:bodyPr>
          <a:lstStyle/>
          <a:p>
            <a:r>
              <a:rPr lang="en-US" sz="1400" b="1" dirty="0" smtClean="0">
                <a:solidFill>
                  <a:srgbClr val="C00000"/>
                </a:solidFill>
              </a:rPr>
              <a:t>Reservoir Levels</a:t>
            </a:r>
            <a:endParaRPr lang="en-US" sz="1400" b="1" dirty="0">
              <a:solidFill>
                <a:srgbClr val="C00000"/>
              </a:solidFill>
            </a:endParaRPr>
          </a:p>
        </p:txBody>
      </p:sp>
      <p:sp>
        <p:nvSpPr>
          <p:cNvPr id="16" name="TextBox 15"/>
          <p:cNvSpPr txBox="1"/>
          <p:nvPr/>
        </p:nvSpPr>
        <p:spPr>
          <a:xfrm>
            <a:off x="-12888" y="6410980"/>
            <a:ext cx="1864100" cy="523220"/>
          </a:xfrm>
          <a:prstGeom prst="rect">
            <a:avLst/>
          </a:prstGeom>
          <a:noFill/>
        </p:spPr>
        <p:txBody>
          <a:bodyPr wrap="none" rtlCol="0">
            <a:spAutoFit/>
          </a:bodyPr>
          <a:lstStyle/>
          <a:p>
            <a:r>
              <a:rPr lang="en-US" sz="1400" b="1" dirty="0" smtClean="0">
                <a:solidFill>
                  <a:srgbClr val="C00000"/>
                </a:solidFill>
              </a:rPr>
              <a:t>River and Canal Stage/</a:t>
            </a:r>
          </a:p>
          <a:p>
            <a:r>
              <a:rPr lang="en-US" sz="1400" b="1" dirty="0" smtClean="0">
                <a:solidFill>
                  <a:srgbClr val="C00000"/>
                </a:solidFill>
              </a:rPr>
              <a:t>Discharge/Sediment</a:t>
            </a:r>
          </a:p>
        </p:txBody>
      </p:sp>
      <p:pic>
        <p:nvPicPr>
          <p:cNvPr id="4099" name="Picture 3" descr="C:\Users\wb64862\AppData\Local\Microsoft\Windows\Temporary Internet Files\Low\Content.IE5\72BLVH5Y\j044176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991011" y="4192821"/>
            <a:ext cx="1905000" cy="2743200"/>
          </a:xfrm>
          <a:prstGeom prst="rect">
            <a:avLst/>
          </a:prstGeom>
          <a:noFill/>
        </p:spPr>
      </p:pic>
      <p:pic>
        <p:nvPicPr>
          <p:cNvPr id="4103"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640518" y="2828504"/>
            <a:ext cx="1190625" cy="1019175"/>
          </a:xfrm>
          <a:prstGeom prst="rect">
            <a:avLst/>
          </a:prstGeom>
          <a:noFill/>
          <a:ln w="9525">
            <a:noFill/>
            <a:miter lim="800000"/>
            <a:headEnd/>
            <a:tailEnd/>
          </a:ln>
          <a:effectLst/>
        </p:spPr>
      </p:pic>
      <p:pic>
        <p:nvPicPr>
          <p:cNvPr id="27" name="Picture 1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672315" y="732424"/>
            <a:ext cx="1143000" cy="1143000"/>
          </a:xfrm>
          <a:prstGeom prst="rect">
            <a:avLst/>
          </a:prstGeom>
          <a:noFill/>
          <a:ln w="9525">
            <a:noFill/>
            <a:miter lim="800000"/>
            <a:headEnd/>
            <a:tailEnd/>
          </a:ln>
          <a:effectLst/>
        </p:spPr>
      </p:pic>
      <p:sp>
        <p:nvSpPr>
          <p:cNvPr id="31" name="TextBox 30"/>
          <p:cNvSpPr txBox="1"/>
          <p:nvPr/>
        </p:nvSpPr>
        <p:spPr>
          <a:xfrm>
            <a:off x="2981716" y="89911"/>
            <a:ext cx="5626962" cy="461665"/>
          </a:xfrm>
          <a:prstGeom prst="rect">
            <a:avLst/>
          </a:prstGeom>
          <a:noFill/>
        </p:spPr>
        <p:txBody>
          <a:bodyPr wrap="square" rtlCol="0">
            <a:spAutoFit/>
          </a:bodyPr>
          <a:lstStyle/>
          <a:p>
            <a:pPr algn="ctr"/>
            <a:r>
              <a:rPr lang="en-US" sz="2400" b="1" dirty="0" smtClean="0">
                <a:solidFill>
                  <a:srgbClr val="C00000"/>
                </a:solidFill>
              </a:rPr>
              <a:t>REAL TIME HYDRO-MET SYSTEM</a:t>
            </a:r>
            <a:endParaRPr lang="en-US" sz="2400" b="1" dirty="0">
              <a:solidFill>
                <a:srgbClr val="C00000"/>
              </a:solidFill>
            </a:endParaRPr>
          </a:p>
        </p:txBody>
      </p:sp>
      <p:sp>
        <p:nvSpPr>
          <p:cNvPr id="32" name="TextBox 31"/>
          <p:cNvSpPr txBox="1"/>
          <p:nvPr/>
        </p:nvSpPr>
        <p:spPr>
          <a:xfrm>
            <a:off x="416621" y="101717"/>
            <a:ext cx="2631379" cy="67710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b="1" dirty="0" smtClean="0">
                <a:solidFill>
                  <a:srgbClr val="002060"/>
                </a:solidFill>
                <a:effectLst>
                  <a:outerShdw blurRad="38100" dist="38100" dir="2700000" algn="tl">
                    <a:srgbClr val="000000">
                      <a:alpha val="43137"/>
                    </a:srgbClr>
                  </a:outerShdw>
                </a:effectLst>
              </a:rPr>
              <a:t>Data Generation</a:t>
            </a:r>
          </a:p>
          <a:p>
            <a:pPr algn="ctr"/>
            <a:r>
              <a:rPr lang="en-US" dirty="0" smtClean="0">
                <a:solidFill>
                  <a:srgbClr val="002060"/>
                </a:solidFill>
              </a:rPr>
              <a:t>Bottom-</a:t>
            </a:r>
            <a:r>
              <a:rPr lang="en-US" dirty="0" err="1" smtClean="0">
                <a:solidFill>
                  <a:srgbClr val="002060"/>
                </a:solidFill>
              </a:rPr>
              <a:t>up+Top</a:t>
            </a:r>
            <a:r>
              <a:rPr lang="en-US" dirty="0" smtClean="0">
                <a:solidFill>
                  <a:srgbClr val="002060"/>
                </a:solidFill>
              </a:rPr>
              <a:t>-down</a:t>
            </a:r>
            <a:endParaRPr lang="en-US" dirty="0">
              <a:solidFill>
                <a:srgbClr val="002060"/>
              </a:solidFill>
            </a:endParaRPr>
          </a:p>
        </p:txBody>
      </p:sp>
      <p:sp>
        <p:nvSpPr>
          <p:cNvPr id="33" name="TextBox 32"/>
          <p:cNvSpPr txBox="1"/>
          <p:nvPr/>
        </p:nvSpPr>
        <p:spPr>
          <a:xfrm>
            <a:off x="4996944" y="1916875"/>
            <a:ext cx="2149031"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b="1" dirty="0" smtClean="0">
                <a:solidFill>
                  <a:srgbClr val="002060"/>
                </a:solidFill>
              </a:rPr>
              <a:t>Data Transmission</a:t>
            </a:r>
          </a:p>
          <a:p>
            <a:pPr algn="ctr"/>
            <a:r>
              <a:rPr lang="en-US" dirty="0" smtClean="0">
                <a:solidFill>
                  <a:srgbClr val="002060"/>
                </a:solidFill>
              </a:rPr>
              <a:t>(e.g. Satellite-</a:t>
            </a:r>
            <a:r>
              <a:rPr lang="en-US" dirty="0" err="1" smtClean="0">
                <a:solidFill>
                  <a:srgbClr val="002060"/>
                </a:solidFill>
              </a:rPr>
              <a:t>InSAT</a:t>
            </a:r>
            <a:r>
              <a:rPr lang="en-US" dirty="0" smtClean="0">
                <a:solidFill>
                  <a:srgbClr val="002060"/>
                </a:solidFill>
              </a:rPr>
              <a:t>, V-SAT, Cellphone)</a:t>
            </a:r>
            <a:endParaRPr lang="en-US" dirty="0">
              <a:solidFill>
                <a:srgbClr val="002060"/>
              </a:solidFill>
            </a:endParaRPr>
          </a:p>
        </p:txBody>
      </p:sp>
      <p:sp>
        <p:nvSpPr>
          <p:cNvPr id="34" name="TextBox 33"/>
          <p:cNvSpPr txBox="1"/>
          <p:nvPr/>
        </p:nvSpPr>
        <p:spPr>
          <a:xfrm>
            <a:off x="6608036" y="6464918"/>
            <a:ext cx="252844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b="1" dirty="0" smtClean="0">
                <a:solidFill>
                  <a:srgbClr val="002060"/>
                </a:solidFill>
              </a:rPr>
              <a:t>Data Visualization &amp; Use</a:t>
            </a:r>
            <a:endParaRPr lang="en-US" b="1" dirty="0">
              <a:solidFill>
                <a:srgbClr val="002060"/>
              </a:solidFill>
            </a:endParaRPr>
          </a:p>
        </p:txBody>
      </p:sp>
      <p:sp>
        <p:nvSpPr>
          <p:cNvPr id="35" name="TextBox 34"/>
          <p:cNvSpPr txBox="1"/>
          <p:nvPr/>
        </p:nvSpPr>
        <p:spPr>
          <a:xfrm>
            <a:off x="7467600" y="5477331"/>
            <a:ext cx="1219200" cy="707886"/>
          </a:xfrm>
          <a:prstGeom prst="rect">
            <a:avLst/>
          </a:prstGeom>
          <a:noFill/>
        </p:spPr>
        <p:txBody>
          <a:bodyPr wrap="square" rtlCol="0">
            <a:spAutoFit/>
          </a:bodyPr>
          <a:lstStyle/>
          <a:p>
            <a:pPr algn="ctr"/>
            <a:r>
              <a:rPr lang="en-US" sz="2000" b="1" dirty="0" smtClean="0">
                <a:solidFill>
                  <a:srgbClr val="00B0F0"/>
                </a:solidFill>
              </a:rPr>
              <a:t>Internet/ Intranet</a:t>
            </a:r>
            <a:endParaRPr lang="en-US" sz="2000" b="1" dirty="0">
              <a:solidFill>
                <a:srgbClr val="00B0F0"/>
              </a:solidFill>
            </a:endParaRPr>
          </a:p>
        </p:txBody>
      </p:sp>
      <p:pic>
        <p:nvPicPr>
          <p:cNvPr id="39" name="Picture 13" descr="panamair_270"/>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13774" y="799659"/>
            <a:ext cx="1404938" cy="990600"/>
          </a:xfrm>
          <a:prstGeom prst="rect">
            <a:avLst/>
          </a:prstGeom>
          <a:noFill/>
          <a:ln w="9525">
            <a:noFill/>
            <a:miter lim="800000"/>
            <a:headEnd/>
            <a:tailEnd/>
          </a:ln>
        </p:spPr>
      </p:pic>
      <p:pic>
        <p:nvPicPr>
          <p:cNvPr id="40"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8712" y="3410556"/>
            <a:ext cx="1646144" cy="1039670"/>
          </a:xfrm>
          <a:prstGeom prst="rect">
            <a:avLst/>
          </a:prstGeom>
          <a:noFill/>
          <a:ln w="9525">
            <a:noFill/>
            <a:miter lim="800000"/>
            <a:headEnd/>
            <a:tailEnd/>
          </a:ln>
        </p:spPr>
      </p:pic>
      <p:pic>
        <p:nvPicPr>
          <p:cNvPr id="37" name="Picture 2" descr="G:\UploadImages\401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6621" y="3586442"/>
            <a:ext cx="843157" cy="94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C:\Users\RM BHARDWAJ\Downloads\Patna_1.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14283" y="3586442"/>
            <a:ext cx="1164388" cy="1372501"/>
          </a:xfrm>
          <a:prstGeom prst="rect">
            <a:avLst/>
          </a:prstGeom>
          <a:noFill/>
          <a:ln>
            <a:noFill/>
          </a:ln>
        </p:spPr>
      </p:pic>
      <p:sp>
        <p:nvSpPr>
          <p:cNvPr id="43" name="TextBox 42"/>
          <p:cNvSpPr txBox="1"/>
          <p:nvPr/>
        </p:nvSpPr>
        <p:spPr>
          <a:xfrm>
            <a:off x="2367958" y="4928059"/>
            <a:ext cx="1227516" cy="307777"/>
          </a:xfrm>
          <a:prstGeom prst="rect">
            <a:avLst/>
          </a:prstGeom>
          <a:noFill/>
        </p:spPr>
        <p:txBody>
          <a:bodyPr wrap="none" rtlCol="0">
            <a:spAutoFit/>
          </a:bodyPr>
          <a:lstStyle/>
          <a:p>
            <a:r>
              <a:rPr lang="en-US" sz="1400" b="1" dirty="0" smtClean="0">
                <a:solidFill>
                  <a:srgbClr val="C00000"/>
                </a:solidFill>
              </a:rPr>
              <a:t>Water Quality</a:t>
            </a:r>
            <a:endParaRPr lang="en-US" sz="1400" b="1" dirty="0">
              <a:solidFill>
                <a:srgbClr val="C00000"/>
              </a:solidFill>
            </a:endParaRPr>
          </a:p>
        </p:txBody>
      </p:sp>
      <p:pic>
        <p:nvPicPr>
          <p:cNvPr id="44"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5166" y="5240156"/>
            <a:ext cx="1564673" cy="1228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2001847" y="6398798"/>
            <a:ext cx="1176989" cy="307777"/>
          </a:xfrm>
          <a:prstGeom prst="rect">
            <a:avLst/>
          </a:prstGeom>
          <a:noFill/>
        </p:spPr>
        <p:txBody>
          <a:bodyPr wrap="none" rtlCol="0">
            <a:spAutoFit/>
          </a:bodyPr>
          <a:lstStyle/>
          <a:p>
            <a:r>
              <a:rPr lang="en-US" sz="1400" b="1" dirty="0" smtClean="0">
                <a:solidFill>
                  <a:srgbClr val="C00000"/>
                </a:solidFill>
              </a:rPr>
              <a:t>Groundwater</a:t>
            </a:r>
            <a:endParaRPr lang="en-US" sz="1400" b="1" dirty="0">
              <a:solidFill>
                <a:srgbClr val="C00000"/>
              </a:solidFill>
            </a:endParaRPr>
          </a:p>
        </p:txBody>
      </p:sp>
      <p:pic>
        <p:nvPicPr>
          <p:cNvPr id="50" name="Content Placeholder 3" descr="20130919_140306.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79" y="2324887"/>
            <a:ext cx="1522927" cy="913756"/>
          </a:xfrm>
          <a:prstGeom prst="rect">
            <a:avLst/>
          </a:prstGeom>
        </p:spPr>
      </p:pic>
      <p:pic>
        <p:nvPicPr>
          <p:cNvPr id="46" name="Picture 45"/>
          <p:cNvPicPr>
            <a:picLocks noChangeAspect="1"/>
          </p:cNvPicPr>
          <p:nvPr/>
        </p:nvPicPr>
        <p:blipFill rotWithShape="1">
          <a:blip r:embed="rId16">
            <a:extLst>
              <a:ext uri="{28A0092B-C50C-407E-A947-70E740481C1C}">
                <a14:useLocalDpi xmlns:a14="http://schemas.microsoft.com/office/drawing/2010/main" val="0"/>
              </a:ext>
            </a:extLst>
          </a:blip>
          <a:srcRect l="50669" t="39288" r="29303" b="28680"/>
          <a:stretch/>
        </p:blipFill>
        <p:spPr>
          <a:xfrm>
            <a:off x="7777568" y="3135786"/>
            <a:ext cx="1166532" cy="1399207"/>
          </a:xfrm>
          <a:prstGeom prst="rect">
            <a:avLst/>
          </a:prstGeom>
        </p:spPr>
      </p:pic>
      <p:pic>
        <p:nvPicPr>
          <p:cNvPr id="6" name="Picture 14"/>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4212018" y="1020525"/>
            <a:ext cx="1238250" cy="1238250"/>
          </a:xfrm>
          <a:prstGeom prst="rect">
            <a:avLst/>
          </a:prstGeom>
          <a:noFill/>
          <a:ln w="9525">
            <a:noFill/>
            <a:miter lim="800000"/>
            <a:headEnd/>
            <a:tailEnd/>
          </a:ln>
          <a:effectLst/>
        </p:spPr>
      </p:pic>
      <p:cxnSp>
        <p:nvCxnSpPr>
          <p:cNvPr id="7" name="Straight Arrow Connector 6"/>
          <p:cNvCxnSpPr>
            <a:stCxn id="5122" idx="3"/>
          </p:cNvCxnSpPr>
          <p:nvPr/>
        </p:nvCxnSpPr>
        <p:spPr>
          <a:xfrm flipV="1">
            <a:off x="3276600" y="2257291"/>
            <a:ext cx="1236009" cy="67597"/>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419811" y="2274267"/>
            <a:ext cx="1133938" cy="2015402"/>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404401" y="2361013"/>
            <a:ext cx="1236009" cy="3506387"/>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rotWithShape="1">
          <a:blip r:embed="rId16">
            <a:extLst>
              <a:ext uri="{28A0092B-C50C-407E-A947-70E740481C1C}">
                <a14:useLocalDpi xmlns:a14="http://schemas.microsoft.com/office/drawing/2010/main" val="0"/>
              </a:ext>
            </a:extLst>
          </a:blip>
          <a:srcRect l="74410" t="27272" r="9288" b="56605"/>
          <a:stretch/>
        </p:blipFill>
        <p:spPr>
          <a:xfrm>
            <a:off x="7726648" y="1526351"/>
            <a:ext cx="1258785" cy="933693"/>
          </a:xfrm>
          <a:prstGeom prst="rect">
            <a:avLst/>
          </a:prstGeom>
        </p:spPr>
      </p:pic>
      <p:cxnSp>
        <p:nvCxnSpPr>
          <p:cNvPr id="21" name="Straight Arrow Connector 20"/>
          <p:cNvCxnSpPr>
            <a:stCxn id="39" idx="3"/>
          </p:cNvCxnSpPr>
          <p:nvPr/>
        </p:nvCxnSpPr>
        <p:spPr>
          <a:xfrm>
            <a:off x="6218712" y="1294959"/>
            <a:ext cx="1507936" cy="58046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7" idx="2"/>
            <a:endCxn id="46" idx="0"/>
          </p:cNvCxnSpPr>
          <p:nvPr/>
        </p:nvCxnSpPr>
        <p:spPr>
          <a:xfrm>
            <a:off x="8356041" y="2460044"/>
            <a:ext cx="4793" cy="675742"/>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396459" y="4502442"/>
            <a:ext cx="0" cy="373376"/>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5905696" y="4875818"/>
            <a:ext cx="1066984" cy="991582"/>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6071459" y="5831274"/>
            <a:ext cx="901221" cy="14748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6218712" y="6057900"/>
            <a:ext cx="753968" cy="494786"/>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41"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928" y="5312607"/>
            <a:ext cx="1475372" cy="1062268"/>
          </a:xfrm>
          <a:prstGeom prst="rect">
            <a:avLst/>
          </a:prstGeom>
          <a:ln w="88900" cap="sq" cmpd="thickThin">
            <a:solidFill>
              <a:srgbClr val="000000"/>
            </a:solidFill>
            <a:prstDash val="solid"/>
            <a:miter lim="800000"/>
          </a:ln>
          <a:effectLst>
            <a:innerShdw blurRad="76200">
              <a:srgbClr val="000000"/>
            </a:innerShdw>
          </a:effectLst>
        </p:spPr>
      </p:pic>
      <p:pic>
        <p:nvPicPr>
          <p:cNvPr id="49"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41213" y="4079863"/>
            <a:ext cx="1979860" cy="109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3711542527"/>
              </p:ext>
            </p:extLst>
          </p:nvPr>
        </p:nvGraphicFramePr>
        <p:xfrm>
          <a:off x="5082712" y="4088873"/>
          <a:ext cx="1143000" cy="1299820"/>
        </p:xfrm>
        <a:graphic>
          <a:graphicData uri="http://schemas.openxmlformats.org/presentationml/2006/ole">
            <mc:AlternateContent xmlns:mc="http://schemas.openxmlformats.org/markup-compatibility/2006">
              <mc:Choice xmlns:v="urn:schemas-microsoft-com:vml" Requires="v">
                <p:oleObj spid="_x0000_s2251" name="Clip" r:id="rId20" imgW="5640388" imgH="6415088" progId="">
                  <p:embed/>
                </p:oleObj>
              </mc:Choice>
              <mc:Fallback>
                <p:oleObj name="Clip" r:id="rId20" imgW="5640388" imgH="6415088"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82712" y="4088873"/>
                        <a:ext cx="1143000" cy="1299820"/>
                      </a:xfrm>
                      <a:prstGeom prst="rect">
                        <a:avLst/>
                      </a:prstGeom>
                      <a:noFill/>
                      <a:ln>
                        <a:noFill/>
                      </a:ln>
                    </p:spPr>
                  </p:pic>
                </p:oleObj>
              </mc:Fallback>
            </mc:AlternateContent>
          </a:graphicData>
        </a:graphic>
      </p:graphicFrame>
      <p:pic>
        <p:nvPicPr>
          <p:cNvPr id="52" name="Picture 51" descr="C:\Users\pek\Desktop\M11-PuneFloodMaps\Images\2005\Dattawadi.png"/>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51030" y="4778053"/>
            <a:ext cx="1725488" cy="783704"/>
          </a:xfrm>
          <a:prstGeom prst="rect">
            <a:avLst/>
          </a:prstGeom>
          <a:noFill/>
          <a:ln>
            <a:noFill/>
          </a:ln>
        </p:spPr>
      </p:pic>
      <p:sp>
        <p:nvSpPr>
          <p:cNvPr id="53" name="TextBox 52"/>
          <p:cNvSpPr txBox="1"/>
          <p:nvPr/>
        </p:nvSpPr>
        <p:spPr>
          <a:xfrm>
            <a:off x="4698175" y="440271"/>
            <a:ext cx="235846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b="1" dirty="0" smtClean="0">
                <a:solidFill>
                  <a:srgbClr val="002060"/>
                </a:solidFill>
              </a:rPr>
              <a:t>Satellite based Climate</a:t>
            </a:r>
            <a:endParaRPr lang="en-US" b="1" dirty="0">
              <a:solidFill>
                <a:srgbClr val="002060"/>
              </a:solidFill>
            </a:endParaRPr>
          </a:p>
        </p:txBody>
      </p:sp>
      <p:pic>
        <p:nvPicPr>
          <p:cNvPr id="55" name="Picture 54" descr="Krishna_3iphone"/>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53749" y="5696357"/>
            <a:ext cx="1399734" cy="972844"/>
          </a:xfrm>
          <a:prstGeom prst="rect">
            <a:avLst/>
          </a:prstGeom>
          <a:noFill/>
          <a:ln>
            <a:noFill/>
          </a:ln>
        </p:spPr>
      </p:pic>
    </p:spTree>
    <p:extLst>
      <p:ext uri="{BB962C8B-B14F-4D97-AF65-F5344CB8AC3E}">
        <p14:creationId xmlns:p14="http://schemas.microsoft.com/office/powerpoint/2010/main" val="421660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ppt_x"/>
                                          </p:val>
                                        </p:tav>
                                        <p:tav tm="100000">
                                          <p:val>
                                            <p:strVal val="#ppt_x"/>
                                          </p:val>
                                        </p:tav>
                                      </p:tavLst>
                                    </p:anim>
                                    <p:anim calcmode="lin" valueType="num">
                                      <p:cBhvr additive="base">
                                        <p:cTn id="24" dur="500" fill="hold"/>
                                        <p:tgtEl>
                                          <p:spTgt spid="51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ppt_x"/>
                                          </p:val>
                                        </p:tav>
                                        <p:tav tm="100000">
                                          <p:val>
                                            <p:strVal val="#ppt_x"/>
                                          </p:val>
                                        </p:tav>
                                      </p:tavLst>
                                    </p:anim>
                                    <p:anim calcmode="lin" valueType="num">
                                      <p:cBhvr additive="base">
                                        <p:cTn id="7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fill="hold"/>
                                        <p:tgtEl>
                                          <p:spTgt spid="6"/>
                                        </p:tgtEl>
                                        <p:attrNameLst>
                                          <p:attrName>ppt_x</p:attrName>
                                        </p:attrNameLst>
                                      </p:cBhvr>
                                      <p:tavLst>
                                        <p:tav tm="0">
                                          <p:val>
                                            <p:strVal val="#ppt_x"/>
                                          </p:val>
                                        </p:tav>
                                        <p:tav tm="100000">
                                          <p:val>
                                            <p:strVal val="#ppt_x"/>
                                          </p:val>
                                        </p:tav>
                                      </p:tavLst>
                                    </p:anim>
                                    <p:anim calcmode="lin" valueType="num">
                                      <p:cBhvr additive="base">
                                        <p:cTn id="82" dur="500" fill="hold"/>
                                        <p:tgtEl>
                                          <p:spTgt spid="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additive="base">
                                        <p:cTn id="85" dur="500" fill="hold"/>
                                        <p:tgtEl>
                                          <p:spTgt spid="39"/>
                                        </p:tgtEl>
                                        <p:attrNameLst>
                                          <p:attrName>ppt_x</p:attrName>
                                        </p:attrNameLst>
                                      </p:cBhvr>
                                      <p:tavLst>
                                        <p:tav tm="0">
                                          <p:val>
                                            <p:strVal val="#ppt_x"/>
                                          </p:val>
                                        </p:tav>
                                        <p:tav tm="100000">
                                          <p:val>
                                            <p:strVal val="#ppt_x"/>
                                          </p:val>
                                        </p:tav>
                                      </p:tavLst>
                                    </p:anim>
                                    <p:anim calcmode="lin" valueType="num">
                                      <p:cBhvr additive="base">
                                        <p:cTn id="86" dur="500" fill="hold"/>
                                        <p:tgtEl>
                                          <p:spTgt spid="39"/>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additive="base">
                                        <p:cTn id="89" dur="500" fill="hold"/>
                                        <p:tgtEl>
                                          <p:spTgt spid="7"/>
                                        </p:tgtEl>
                                        <p:attrNameLst>
                                          <p:attrName>ppt_x</p:attrName>
                                        </p:attrNameLst>
                                      </p:cBhvr>
                                      <p:tavLst>
                                        <p:tav tm="0">
                                          <p:val>
                                            <p:strVal val="#ppt_x"/>
                                          </p:val>
                                        </p:tav>
                                        <p:tav tm="100000">
                                          <p:val>
                                            <p:strVal val="#ppt_x"/>
                                          </p:val>
                                        </p:tav>
                                      </p:tavLst>
                                    </p:anim>
                                    <p:anim calcmode="lin" valueType="num">
                                      <p:cBhvr additive="base">
                                        <p:cTn id="90" dur="500" fill="hold"/>
                                        <p:tgtEl>
                                          <p:spTgt spid="7"/>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additive="base">
                                        <p:cTn id="93" dur="500" fill="hold"/>
                                        <p:tgtEl>
                                          <p:spTgt spid="10"/>
                                        </p:tgtEl>
                                        <p:attrNameLst>
                                          <p:attrName>ppt_x</p:attrName>
                                        </p:attrNameLst>
                                      </p:cBhvr>
                                      <p:tavLst>
                                        <p:tav tm="0">
                                          <p:val>
                                            <p:strVal val="#ppt_x"/>
                                          </p:val>
                                        </p:tav>
                                        <p:tav tm="100000">
                                          <p:val>
                                            <p:strVal val="#ppt_x"/>
                                          </p:val>
                                        </p:tav>
                                      </p:tavLst>
                                    </p:anim>
                                    <p:anim calcmode="lin" valueType="num">
                                      <p:cBhvr additive="base">
                                        <p:cTn id="94" dur="500" fill="hold"/>
                                        <p:tgtEl>
                                          <p:spTgt spid="10"/>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ppt_x"/>
                                          </p:val>
                                        </p:tav>
                                        <p:tav tm="100000">
                                          <p:val>
                                            <p:strVal val="#ppt_x"/>
                                          </p:val>
                                        </p:tav>
                                      </p:tavLst>
                                    </p:anim>
                                    <p:anim calcmode="lin" valueType="num">
                                      <p:cBhvr additive="base">
                                        <p:cTn id="98" dur="500" fill="hold"/>
                                        <p:tgtEl>
                                          <p:spTgt spid="1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3"/>
                                        </p:tgtEl>
                                        <p:attrNameLst>
                                          <p:attrName>style.visibility</p:attrName>
                                        </p:attrNameLst>
                                      </p:cBhvr>
                                      <p:to>
                                        <p:strVal val="visible"/>
                                      </p:to>
                                    </p:set>
                                    <p:anim calcmode="lin" valueType="num">
                                      <p:cBhvr additive="base">
                                        <p:cTn id="101" dur="500" fill="hold"/>
                                        <p:tgtEl>
                                          <p:spTgt spid="53"/>
                                        </p:tgtEl>
                                        <p:attrNameLst>
                                          <p:attrName>ppt_x</p:attrName>
                                        </p:attrNameLst>
                                      </p:cBhvr>
                                      <p:tavLst>
                                        <p:tav tm="0">
                                          <p:val>
                                            <p:strVal val="#ppt_x"/>
                                          </p:val>
                                        </p:tav>
                                        <p:tav tm="100000">
                                          <p:val>
                                            <p:strVal val="#ppt_x"/>
                                          </p:val>
                                        </p:tav>
                                      </p:tavLst>
                                    </p:anim>
                                    <p:anim calcmode="lin" valueType="num">
                                      <p:cBhvr additive="base">
                                        <p:cTn id="10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 calcmode="lin" valueType="num">
                                      <p:cBhvr additive="base">
                                        <p:cTn id="107" dur="500" fill="hold"/>
                                        <p:tgtEl>
                                          <p:spTgt spid="33"/>
                                        </p:tgtEl>
                                        <p:attrNameLst>
                                          <p:attrName>ppt_x</p:attrName>
                                        </p:attrNameLst>
                                      </p:cBhvr>
                                      <p:tavLst>
                                        <p:tav tm="0">
                                          <p:val>
                                            <p:strVal val="#ppt_x"/>
                                          </p:val>
                                        </p:tav>
                                        <p:tav tm="100000">
                                          <p:val>
                                            <p:strVal val="#ppt_x"/>
                                          </p:val>
                                        </p:tav>
                                      </p:tavLst>
                                    </p:anim>
                                    <p:anim calcmode="lin" valueType="num">
                                      <p:cBhvr additive="base">
                                        <p:cTn id="108" dur="500" fill="hold"/>
                                        <p:tgtEl>
                                          <p:spTgt spid="33"/>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4103"/>
                                        </p:tgtEl>
                                        <p:attrNameLst>
                                          <p:attrName>style.visibility</p:attrName>
                                        </p:attrNameLst>
                                      </p:cBhvr>
                                      <p:to>
                                        <p:strVal val="visible"/>
                                      </p:to>
                                    </p:set>
                                    <p:anim calcmode="lin" valueType="num">
                                      <p:cBhvr additive="base">
                                        <p:cTn id="111" dur="500" fill="hold"/>
                                        <p:tgtEl>
                                          <p:spTgt spid="4103"/>
                                        </p:tgtEl>
                                        <p:attrNameLst>
                                          <p:attrName>ppt_x</p:attrName>
                                        </p:attrNameLst>
                                      </p:cBhvr>
                                      <p:tavLst>
                                        <p:tav tm="0">
                                          <p:val>
                                            <p:strVal val="#ppt_x"/>
                                          </p:val>
                                        </p:tav>
                                        <p:tav tm="100000">
                                          <p:val>
                                            <p:strVal val="#ppt_x"/>
                                          </p:val>
                                        </p:tav>
                                      </p:tavLst>
                                    </p:anim>
                                    <p:anim calcmode="lin" valueType="num">
                                      <p:cBhvr additive="base">
                                        <p:cTn id="112"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500" fill="hold"/>
                                        <p:tgtEl>
                                          <p:spTgt spid="21"/>
                                        </p:tgtEl>
                                        <p:attrNameLst>
                                          <p:attrName>ppt_x</p:attrName>
                                        </p:attrNameLst>
                                      </p:cBhvr>
                                      <p:tavLst>
                                        <p:tav tm="0">
                                          <p:val>
                                            <p:strVal val="#ppt_x"/>
                                          </p:val>
                                        </p:tav>
                                        <p:tav tm="100000">
                                          <p:val>
                                            <p:strVal val="#ppt_x"/>
                                          </p:val>
                                        </p:tav>
                                      </p:tavLst>
                                    </p:anim>
                                    <p:anim calcmode="lin" valueType="num">
                                      <p:cBhvr additive="base">
                                        <p:cTn id="118" dur="500" fill="hold"/>
                                        <p:tgtEl>
                                          <p:spTgt spid="21"/>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additive="base">
                                        <p:cTn id="121" dur="500" fill="hold"/>
                                        <p:tgtEl>
                                          <p:spTgt spid="47"/>
                                        </p:tgtEl>
                                        <p:attrNameLst>
                                          <p:attrName>ppt_x</p:attrName>
                                        </p:attrNameLst>
                                      </p:cBhvr>
                                      <p:tavLst>
                                        <p:tav tm="0">
                                          <p:val>
                                            <p:strVal val="#ppt_x"/>
                                          </p:val>
                                        </p:tav>
                                        <p:tav tm="100000">
                                          <p:val>
                                            <p:strVal val="#ppt_x"/>
                                          </p:val>
                                        </p:tav>
                                      </p:tavLst>
                                    </p:anim>
                                    <p:anim calcmode="lin" valueType="num">
                                      <p:cBhvr additive="base">
                                        <p:cTn id="12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additive="base">
                                        <p:cTn id="127" dur="500" fill="hold"/>
                                        <p:tgtEl>
                                          <p:spTgt spid="23"/>
                                        </p:tgtEl>
                                        <p:attrNameLst>
                                          <p:attrName>ppt_x</p:attrName>
                                        </p:attrNameLst>
                                      </p:cBhvr>
                                      <p:tavLst>
                                        <p:tav tm="0">
                                          <p:val>
                                            <p:strVal val="#ppt_x"/>
                                          </p:val>
                                        </p:tav>
                                        <p:tav tm="100000">
                                          <p:val>
                                            <p:strVal val="#ppt_x"/>
                                          </p:val>
                                        </p:tav>
                                      </p:tavLst>
                                    </p:anim>
                                    <p:anim calcmode="lin" valueType="num">
                                      <p:cBhvr additive="base">
                                        <p:cTn id="128" dur="500" fill="hold"/>
                                        <p:tgtEl>
                                          <p:spTgt spid="2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6"/>
                                        </p:tgtEl>
                                        <p:attrNameLst>
                                          <p:attrName>style.visibility</p:attrName>
                                        </p:attrNameLst>
                                      </p:cBhvr>
                                      <p:to>
                                        <p:strVal val="visible"/>
                                      </p:to>
                                    </p:set>
                                    <p:anim calcmode="lin" valueType="num">
                                      <p:cBhvr additive="base">
                                        <p:cTn id="131" dur="500" fill="hold"/>
                                        <p:tgtEl>
                                          <p:spTgt spid="46"/>
                                        </p:tgtEl>
                                        <p:attrNameLst>
                                          <p:attrName>ppt_x</p:attrName>
                                        </p:attrNameLst>
                                      </p:cBhvr>
                                      <p:tavLst>
                                        <p:tav tm="0">
                                          <p:val>
                                            <p:strVal val="#ppt_x"/>
                                          </p:val>
                                        </p:tav>
                                        <p:tav tm="100000">
                                          <p:val>
                                            <p:strVal val="#ppt_x"/>
                                          </p:val>
                                        </p:tav>
                                      </p:tavLst>
                                    </p:anim>
                                    <p:anim calcmode="lin" valueType="num">
                                      <p:cBhvr additive="base">
                                        <p:cTn id="132" dur="500" fill="hold"/>
                                        <p:tgtEl>
                                          <p:spTgt spid="46"/>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40"/>
                                        </p:tgtEl>
                                        <p:attrNameLst>
                                          <p:attrName>style.visibility</p:attrName>
                                        </p:attrNameLst>
                                      </p:cBhvr>
                                      <p:to>
                                        <p:strVal val="visible"/>
                                      </p:to>
                                    </p:set>
                                    <p:anim calcmode="lin" valueType="num">
                                      <p:cBhvr additive="base">
                                        <p:cTn id="135" dur="500" fill="hold"/>
                                        <p:tgtEl>
                                          <p:spTgt spid="40"/>
                                        </p:tgtEl>
                                        <p:attrNameLst>
                                          <p:attrName>ppt_x</p:attrName>
                                        </p:attrNameLst>
                                      </p:cBhvr>
                                      <p:tavLst>
                                        <p:tav tm="0">
                                          <p:val>
                                            <p:strVal val="#ppt_x"/>
                                          </p:val>
                                        </p:tav>
                                        <p:tav tm="100000">
                                          <p:val>
                                            <p:strVal val="#ppt_x"/>
                                          </p:val>
                                        </p:tav>
                                      </p:tavLst>
                                    </p:anim>
                                    <p:anim calcmode="lin" valueType="num">
                                      <p:cBhvr additive="base">
                                        <p:cTn id="13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26"/>
                                        </p:tgtEl>
                                        <p:attrNameLst>
                                          <p:attrName>style.visibility</p:attrName>
                                        </p:attrNameLst>
                                      </p:cBhvr>
                                      <p:to>
                                        <p:strVal val="visible"/>
                                      </p:to>
                                    </p:set>
                                    <p:anim calcmode="lin" valueType="num">
                                      <p:cBhvr additive="base">
                                        <p:cTn id="141" dur="500" fill="hold"/>
                                        <p:tgtEl>
                                          <p:spTgt spid="26"/>
                                        </p:tgtEl>
                                        <p:attrNameLst>
                                          <p:attrName>ppt_x</p:attrName>
                                        </p:attrNameLst>
                                      </p:cBhvr>
                                      <p:tavLst>
                                        <p:tav tm="0">
                                          <p:val>
                                            <p:strVal val="#ppt_x"/>
                                          </p:val>
                                        </p:tav>
                                        <p:tav tm="100000">
                                          <p:val>
                                            <p:strVal val="#ppt_x"/>
                                          </p:val>
                                        </p:tav>
                                      </p:tavLst>
                                    </p:anim>
                                    <p:anim calcmode="lin" valueType="num">
                                      <p:cBhvr additive="base">
                                        <p:cTn id="142" dur="500" fill="hold"/>
                                        <p:tgtEl>
                                          <p:spTgt spid="26"/>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5"/>
                                        </p:tgtEl>
                                        <p:attrNameLst>
                                          <p:attrName>style.visibility</p:attrName>
                                        </p:attrNameLst>
                                      </p:cBhvr>
                                      <p:to>
                                        <p:strVal val="visible"/>
                                      </p:to>
                                    </p:set>
                                    <p:anim calcmode="lin" valueType="num">
                                      <p:cBhvr additive="base">
                                        <p:cTn id="145" dur="500" fill="hold"/>
                                        <p:tgtEl>
                                          <p:spTgt spid="35"/>
                                        </p:tgtEl>
                                        <p:attrNameLst>
                                          <p:attrName>ppt_x</p:attrName>
                                        </p:attrNameLst>
                                      </p:cBhvr>
                                      <p:tavLst>
                                        <p:tav tm="0">
                                          <p:val>
                                            <p:strVal val="#ppt_x"/>
                                          </p:val>
                                        </p:tav>
                                        <p:tav tm="100000">
                                          <p:val>
                                            <p:strVal val="#ppt_x"/>
                                          </p:val>
                                        </p:tav>
                                      </p:tavLst>
                                    </p:anim>
                                    <p:anim calcmode="lin" valueType="num">
                                      <p:cBhvr additive="base">
                                        <p:cTn id="146" dur="500" fill="hold"/>
                                        <p:tgtEl>
                                          <p:spTgt spid="35"/>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4099"/>
                                        </p:tgtEl>
                                        <p:attrNameLst>
                                          <p:attrName>style.visibility</p:attrName>
                                        </p:attrNameLst>
                                      </p:cBhvr>
                                      <p:to>
                                        <p:strVal val="visible"/>
                                      </p:to>
                                    </p:set>
                                    <p:anim calcmode="lin" valueType="num">
                                      <p:cBhvr additive="base">
                                        <p:cTn id="149" dur="500" fill="hold"/>
                                        <p:tgtEl>
                                          <p:spTgt spid="4099"/>
                                        </p:tgtEl>
                                        <p:attrNameLst>
                                          <p:attrName>ppt_x</p:attrName>
                                        </p:attrNameLst>
                                      </p:cBhvr>
                                      <p:tavLst>
                                        <p:tav tm="0">
                                          <p:val>
                                            <p:strVal val="#ppt_x"/>
                                          </p:val>
                                        </p:tav>
                                        <p:tav tm="100000">
                                          <p:val>
                                            <p:strVal val="#ppt_x"/>
                                          </p:val>
                                        </p:tav>
                                      </p:tavLst>
                                    </p:anim>
                                    <p:anim calcmode="lin" valueType="num">
                                      <p:cBhvr additive="base">
                                        <p:cTn id="150"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 calcmode="lin" valueType="num">
                                      <p:cBhvr additive="base">
                                        <p:cTn id="155" dur="500" fill="hold"/>
                                        <p:tgtEl>
                                          <p:spTgt spid="34"/>
                                        </p:tgtEl>
                                        <p:attrNameLst>
                                          <p:attrName>ppt_x</p:attrName>
                                        </p:attrNameLst>
                                      </p:cBhvr>
                                      <p:tavLst>
                                        <p:tav tm="0">
                                          <p:val>
                                            <p:strVal val="#ppt_x"/>
                                          </p:val>
                                        </p:tav>
                                        <p:tav tm="100000">
                                          <p:val>
                                            <p:strVal val="#ppt_x"/>
                                          </p:val>
                                        </p:tav>
                                      </p:tavLst>
                                    </p:anim>
                                    <p:anim calcmode="lin" valueType="num">
                                      <p:cBhvr additive="base">
                                        <p:cTn id="156" dur="500" fill="hold"/>
                                        <p:tgtEl>
                                          <p:spTgt spid="34"/>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54"/>
                                        </p:tgtEl>
                                        <p:attrNameLst>
                                          <p:attrName>style.visibility</p:attrName>
                                        </p:attrNameLst>
                                      </p:cBhvr>
                                      <p:to>
                                        <p:strVal val="visible"/>
                                      </p:to>
                                    </p:set>
                                    <p:anim calcmode="lin" valueType="num">
                                      <p:cBhvr additive="base">
                                        <p:cTn id="159" dur="500" fill="hold"/>
                                        <p:tgtEl>
                                          <p:spTgt spid="54"/>
                                        </p:tgtEl>
                                        <p:attrNameLst>
                                          <p:attrName>ppt_x</p:attrName>
                                        </p:attrNameLst>
                                      </p:cBhvr>
                                      <p:tavLst>
                                        <p:tav tm="0">
                                          <p:val>
                                            <p:strVal val="#ppt_x"/>
                                          </p:val>
                                        </p:tav>
                                        <p:tav tm="100000">
                                          <p:val>
                                            <p:strVal val="#ppt_x"/>
                                          </p:val>
                                        </p:tav>
                                      </p:tavLst>
                                    </p:anim>
                                    <p:anim calcmode="lin" valueType="num">
                                      <p:cBhvr additive="base">
                                        <p:cTn id="160" dur="500" fill="hold"/>
                                        <p:tgtEl>
                                          <p:spTgt spid="54"/>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51"/>
                                        </p:tgtEl>
                                        <p:attrNameLst>
                                          <p:attrName>style.visibility</p:attrName>
                                        </p:attrNameLst>
                                      </p:cBhvr>
                                      <p:to>
                                        <p:strVal val="visible"/>
                                      </p:to>
                                    </p:set>
                                    <p:anim calcmode="lin" valueType="num">
                                      <p:cBhvr additive="base">
                                        <p:cTn id="163" dur="500" fill="hold"/>
                                        <p:tgtEl>
                                          <p:spTgt spid="51"/>
                                        </p:tgtEl>
                                        <p:attrNameLst>
                                          <p:attrName>ppt_x</p:attrName>
                                        </p:attrNameLst>
                                      </p:cBhvr>
                                      <p:tavLst>
                                        <p:tav tm="0">
                                          <p:val>
                                            <p:strVal val="#ppt_x"/>
                                          </p:val>
                                        </p:tav>
                                        <p:tav tm="100000">
                                          <p:val>
                                            <p:strVal val="#ppt_x"/>
                                          </p:val>
                                        </p:tav>
                                      </p:tavLst>
                                    </p:anim>
                                    <p:anim calcmode="lin" valueType="num">
                                      <p:cBhvr additive="base">
                                        <p:cTn id="164" dur="500" fill="hold"/>
                                        <p:tgtEl>
                                          <p:spTgt spid="51"/>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48"/>
                                        </p:tgtEl>
                                        <p:attrNameLst>
                                          <p:attrName>style.visibility</p:attrName>
                                        </p:attrNameLst>
                                      </p:cBhvr>
                                      <p:to>
                                        <p:strVal val="visible"/>
                                      </p:to>
                                    </p:set>
                                    <p:anim calcmode="lin" valueType="num">
                                      <p:cBhvr additive="base">
                                        <p:cTn id="167" dur="500" fill="hold"/>
                                        <p:tgtEl>
                                          <p:spTgt spid="48"/>
                                        </p:tgtEl>
                                        <p:attrNameLst>
                                          <p:attrName>ppt_x</p:attrName>
                                        </p:attrNameLst>
                                      </p:cBhvr>
                                      <p:tavLst>
                                        <p:tav tm="0">
                                          <p:val>
                                            <p:strVal val="#ppt_x"/>
                                          </p:val>
                                        </p:tav>
                                        <p:tav tm="100000">
                                          <p:val>
                                            <p:strVal val="#ppt_x"/>
                                          </p:val>
                                        </p:tav>
                                      </p:tavLst>
                                    </p:anim>
                                    <p:anim calcmode="lin" valueType="num">
                                      <p:cBhvr additive="base">
                                        <p:cTn id="168" dur="500" fill="hold"/>
                                        <p:tgtEl>
                                          <p:spTgt spid="48"/>
                                        </p:tgtEl>
                                        <p:attrNameLst>
                                          <p:attrName>ppt_y</p:attrName>
                                        </p:attrNameLst>
                                      </p:cBhvr>
                                      <p:tavLst>
                                        <p:tav tm="0">
                                          <p:val>
                                            <p:strVal val="1+#ppt_h/2"/>
                                          </p:val>
                                        </p:tav>
                                        <p:tav tm="100000">
                                          <p:val>
                                            <p:strVal val="#ppt_y"/>
                                          </p:val>
                                        </p:tav>
                                      </p:tavLst>
                                    </p:anim>
                                  </p:childTnLst>
                                </p:cTn>
                              </p:par>
                              <p:par>
                                <p:cTn id="169" presetID="1" presetClass="entr" presetSubtype="0" fill="hold" nodeType="withEffect">
                                  <p:stCondLst>
                                    <p:cond delay="0"/>
                                  </p:stCondLst>
                                  <p:childTnLst>
                                    <p:set>
                                      <p:cBhvr>
                                        <p:cTn id="170" dur="1" fill="hold">
                                          <p:stCondLst>
                                            <p:cond delay="0"/>
                                          </p:stCondLst>
                                        </p:cTn>
                                        <p:tgtEl>
                                          <p:spTgt spid="49"/>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52"/>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4"/>
                                        </p:tgtEl>
                                        <p:attrNameLst>
                                          <p:attrName>style.visibility</p:attrName>
                                        </p:attrNameLst>
                                      </p:cBhvr>
                                      <p:to>
                                        <p:strVal val="visible"/>
                                      </p:to>
                                    </p:set>
                                  </p:childTnLst>
                                </p:cTn>
                              </p:par>
                              <p:par>
                                <p:cTn id="175" presetID="42" presetClass="entr" presetSubtype="0" fill="hold" nodeType="with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fade">
                                      <p:cBhvr>
                                        <p:cTn id="177" dur="1000"/>
                                        <p:tgtEl>
                                          <p:spTgt spid="55"/>
                                        </p:tgtEl>
                                      </p:cBhvr>
                                    </p:animEffect>
                                    <p:anim calcmode="lin" valueType="num">
                                      <p:cBhvr>
                                        <p:cTn id="178" dur="1000" fill="hold"/>
                                        <p:tgtEl>
                                          <p:spTgt spid="55"/>
                                        </p:tgtEl>
                                        <p:attrNameLst>
                                          <p:attrName>ppt_x</p:attrName>
                                        </p:attrNameLst>
                                      </p:cBhvr>
                                      <p:tavLst>
                                        <p:tav tm="0">
                                          <p:val>
                                            <p:strVal val="#ppt_x"/>
                                          </p:val>
                                        </p:tav>
                                        <p:tav tm="100000">
                                          <p:val>
                                            <p:strVal val="#ppt_x"/>
                                          </p:val>
                                        </p:tav>
                                      </p:tavLst>
                                    </p:anim>
                                    <p:anim calcmode="lin" valueType="num">
                                      <p:cBhvr>
                                        <p:cTn id="17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1" grpId="0"/>
      <p:bldP spid="32" grpId="0" animBg="1"/>
      <p:bldP spid="33" grpId="0" animBg="1"/>
      <p:bldP spid="34" grpId="0" animBg="1"/>
      <p:bldP spid="35" grpId="0"/>
      <p:bldP spid="43" grpId="0"/>
      <p:bldP spid="45" grpId="0"/>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lowchart: Magnetic Disk 35"/>
          <p:cNvSpPr/>
          <p:nvPr/>
        </p:nvSpPr>
        <p:spPr>
          <a:xfrm>
            <a:off x="3750800" y="2655332"/>
            <a:ext cx="1143000" cy="1676400"/>
          </a:xfrm>
          <a:prstGeom prst="flowChartMagneticDisk">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smtClean="0">
              <a:solidFill>
                <a:prstClr val="black"/>
              </a:solidFill>
            </a:endParaRPr>
          </a:p>
          <a:p>
            <a:pPr algn="ctr"/>
            <a:r>
              <a:rPr lang="en-US" sz="1100" b="1" dirty="0" smtClean="0">
                <a:solidFill>
                  <a:srgbClr val="00B050"/>
                </a:solidFill>
              </a:rPr>
              <a:t>Data Repositories</a:t>
            </a:r>
          </a:p>
          <a:p>
            <a:pPr algn="ctr"/>
            <a:endParaRPr lang="en-US" sz="500" b="1" dirty="0" smtClean="0">
              <a:solidFill>
                <a:prstClr val="black"/>
              </a:solidFill>
            </a:endParaRPr>
          </a:p>
          <a:p>
            <a:pPr algn="ctr"/>
            <a:r>
              <a:rPr lang="en-US" sz="900" dirty="0" smtClean="0">
                <a:solidFill>
                  <a:prstClr val="black"/>
                </a:solidFill>
              </a:rPr>
              <a:t>to store and serve</a:t>
            </a:r>
          </a:p>
          <a:p>
            <a:pPr algn="ctr"/>
            <a:r>
              <a:rPr lang="en-US" sz="900" dirty="0" smtClean="0">
                <a:solidFill>
                  <a:prstClr val="black"/>
                </a:solidFill>
              </a:rPr>
              <a:t>both raw feed and processed data</a:t>
            </a:r>
          </a:p>
          <a:p>
            <a:pPr algn="ctr"/>
            <a:r>
              <a:rPr lang="en-US" sz="900" dirty="0" smtClean="0">
                <a:solidFill>
                  <a:prstClr val="black"/>
                </a:solidFill>
              </a:rPr>
              <a:t>(on Cloud Platform)</a:t>
            </a:r>
            <a:endParaRPr lang="en-US" sz="900" dirty="0">
              <a:solidFill>
                <a:prstClr val="black"/>
              </a:solidFill>
            </a:endParaRPr>
          </a:p>
        </p:txBody>
      </p:sp>
      <p:sp>
        <p:nvSpPr>
          <p:cNvPr id="40" name="Right Arrow 39"/>
          <p:cNvSpPr/>
          <p:nvPr/>
        </p:nvSpPr>
        <p:spPr>
          <a:xfrm rot="10800000">
            <a:off x="4932217" y="3560617"/>
            <a:ext cx="1764613" cy="2326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4365362" y="4782979"/>
            <a:ext cx="1447801" cy="246221"/>
          </a:xfrm>
          <a:prstGeom prst="rect">
            <a:avLst/>
          </a:prstGeom>
          <a:noFill/>
        </p:spPr>
        <p:txBody>
          <a:bodyPr wrap="square" rtlCol="0">
            <a:spAutoFit/>
          </a:bodyPr>
          <a:lstStyle/>
          <a:p>
            <a:r>
              <a:rPr lang="en-US" sz="1000" dirty="0" smtClean="0">
                <a:solidFill>
                  <a:prstClr val="black"/>
                </a:solidFill>
              </a:rPr>
              <a:t>Telemetry</a:t>
            </a:r>
            <a:endParaRPr lang="en-US" sz="1000" dirty="0">
              <a:solidFill>
                <a:prstClr val="black"/>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7500" y="2731532"/>
            <a:ext cx="609600" cy="393933"/>
          </a:xfrm>
          <a:prstGeom prst="rect">
            <a:avLst/>
          </a:prstGeom>
          <a:noFill/>
          <a:ln w="9525">
            <a:noFill/>
            <a:miter lim="800000"/>
            <a:headEnd/>
            <a:tailEnd/>
          </a:ln>
        </p:spPr>
      </p:pic>
      <p:sp>
        <p:nvSpPr>
          <p:cNvPr id="44" name="TextBox 43"/>
          <p:cNvSpPr txBox="1"/>
          <p:nvPr/>
        </p:nvSpPr>
        <p:spPr>
          <a:xfrm>
            <a:off x="4818332" y="3089563"/>
            <a:ext cx="1844013" cy="230832"/>
          </a:xfrm>
          <a:prstGeom prst="rect">
            <a:avLst/>
          </a:prstGeom>
          <a:noFill/>
        </p:spPr>
        <p:txBody>
          <a:bodyPr wrap="square" rtlCol="0">
            <a:spAutoFit/>
          </a:bodyPr>
          <a:lstStyle/>
          <a:p>
            <a:pPr algn="ctr"/>
            <a:r>
              <a:rPr lang="en-US" sz="900" dirty="0" smtClean="0">
                <a:solidFill>
                  <a:prstClr val="black"/>
                </a:solidFill>
              </a:rPr>
              <a:t>Dissemination Platforms</a:t>
            </a:r>
            <a:endParaRPr lang="en-US" sz="900" dirty="0">
              <a:solidFill>
                <a:prstClr val="black"/>
              </a:solidFill>
            </a:endParaRPr>
          </a:p>
        </p:txBody>
      </p:sp>
      <p:sp>
        <p:nvSpPr>
          <p:cNvPr id="64" name="TextBox 63"/>
          <p:cNvSpPr txBox="1"/>
          <p:nvPr/>
        </p:nvSpPr>
        <p:spPr>
          <a:xfrm>
            <a:off x="4974367" y="3717759"/>
            <a:ext cx="1793579" cy="369332"/>
          </a:xfrm>
          <a:prstGeom prst="rect">
            <a:avLst/>
          </a:prstGeom>
          <a:noFill/>
        </p:spPr>
        <p:txBody>
          <a:bodyPr wrap="square" rtlCol="0">
            <a:spAutoFit/>
          </a:bodyPr>
          <a:lstStyle/>
          <a:p>
            <a:pPr algn="ctr"/>
            <a:r>
              <a:rPr lang="en-US" sz="900" dirty="0" smtClean="0">
                <a:solidFill>
                  <a:prstClr val="black"/>
                </a:solidFill>
              </a:rPr>
              <a:t>Crowd-sourced / Community Surveillance Data</a:t>
            </a:r>
            <a:endParaRPr lang="en-US" sz="900" dirty="0">
              <a:solidFill>
                <a:prstClr val="black"/>
              </a:solidFill>
            </a:endParaRPr>
          </a:p>
        </p:txBody>
      </p:sp>
      <p:sp>
        <p:nvSpPr>
          <p:cNvPr id="72" name="Up-Down Arrow 71"/>
          <p:cNvSpPr/>
          <p:nvPr/>
        </p:nvSpPr>
        <p:spPr>
          <a:xfrm>
            <a:off x="4174506" y="4396264"/>
            <a:ext cx="272254" cy="1013936"/>
          </a:xfrm>
          <a:prstGeom prst="up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ight Arrow 73"/>
          <p:cNvSpPr/>
          <p:nvPr/>
        </p:nvSpPr>
        <p:spPr>
          <a:xfrm rot="10800000" flipH="1">
            <a:off x="4946073" y="2909455"/>
            <a:ext cx="1750758" cy="262449"/>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Box 62"/>
          <p:cNvSpPr txBox="1"/>
          <p:nvPr/>
        </p:nvSpPr>
        <p:spPr>
          <a:xfrm>
            <a:off x="4365362" y="2133600"/>
            <a:ext cx="1795201" cy="553998"/>
          </a:xfrm>
          <a:prstGeom prst="rect">
            <a:avLst/>
          </a:prstGeom>
          <a:noFill/>
        </p:spPr>
        <p:txBody>
          <a:bodyPr wrap="square" rtlCol="0">
            <a:spAutoFit/>
          </a:bodyPr>
          <a:lstStyle/>
          <a:p>
            <a:r>
              <a:rPr lang="en-US" sz="1000" dirty="0" smtClean="0">
                <a:solidFill>
                  <a:prstClr val="black"/>
                </a:solidFill>
              </a:rPr>
              <a:t>Earth observation data access via suitable mechanisms (e.g. Internet, </a:t>
            </a:r>
            <a:r>
              <a:rPr lang="en-US" sz="1000" dirty="0" err="1" smtClean="0">
                <a:solidFill>
                  <a:prstClr val="black"/>
                </a:solidFill>
              </a:rPr>
              <a:t>GeoNetCast</a:t>
            </a:r>
            <a:r>
              <a:rPr lang="en-US" sz="1000" dirty="0" smtClean="0">
                <a:solidFill>
                  <a:prstClr val="black"/>
                </a:solidFill>
              </a:rPr>
              <a:t>)</a:t>
            </a:r>
            <a:endParaRPr lang="en-US" sz="1000" dirty="0">
              <a:solidFill>
                <a:prstClr val="black"/>
              </a:solidFill>
            </a:endParaRPr>
          </a:p>
        </p:txBody>
      </p:sp>
      <p:pic>
        <p:nvPicPr>
          <p:cNvPr id="75" name="Picture 7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0000" r="25000" b="45025"/>
          <a:stretch/>
        </p:blipFill>
        <p:spPr bwMode="auto">
          <a:xfrm>
            <a:off x="3527163" y="4538690"/>
            <a:ext cx="528425" cy="871510"/>
          </a:xfrm>
          <a:prstGeom prst="rect">
            <a:avLst/>
          </a:prstGeom>
          <a:ln>
            <a:noFill/>
          </a:ln>
          <a:effectLst>
            <a:softEdge rad="112500"/>
          </a:effectLst>
        </p:spPr>
      </p:pic>
      <p:sp>
        <p:nvSpPr>
          <p:cNvPr id="70" name="TextBox 69"/>
          <p:cNvSpPr txBox="1"/>
          <p:nvPr/>
        </p:nvSpPr>
        <p:spPr>
          <a:xfrm>
            <a:off x="6841863" y="1219200"/>
            <a:ext cx="1806836" cy="738664"/>
          </a:xfrm>
          <a:prstGeom prst="rect">
            <a:avLst/>
          </a:prstGeom>
          <a:noFill/>
        </p:spPr>
        <p:txBody>
          <a:bodyPr wrap="square" rtlCol="0">
            <a:spAutoFit/>
          </a:bodyPr>
          <a:lstStyle/>
          <a:p>
            <a:pPr algn="ctr"/>
            <a:r>
              <a:rPr lang="en-US" b="1" dirty="0" smtClean="0">
                <a:solidFill>
                  <a:srgbClr val="00B050"/>
                </a:solidFill>
              </a:rPr>
              <a:t>Web Portals</a:t>
            </a:r>
          </a:p>
          <a:p>
            <a:pPr algn="ctr"/>
            <a:r>
              <a:rPr lang="en-US" sz="1200" dirty="0" smtClean="0">
                <a:solidFill>
                  <a:srgbClr val="00B050"/>
                </a:solidFill>
              </a:rPr>
              <a:t>(e.g. integrated hydromet. visualization platforms)</a:t>
            </a:r>
            <a:endParaRPr lang="en-US" sz="1200" dirty="0">
              <a:solidFill>
                <a:srgbClr val="00B050"/>
              </a:solidFill>
            </a:endParaRPr>
          </a:p>
        </p:txBody>
      </p:sp>
      <p:sp>
        <p:nvSpPr>
          <p:cNvPr id="79" name="TextBox 78"/>
          <p:cNvSpPr txBox="1"/>
          <p:nvPr/>
        </p:nvSpPr>
        <p:spPr>
          <a:xfrm>
            <a:off x="6727563" y="3962400"/>
            <a:ext cx="2111637" cy="369332"/>
          </a:xfrm>
          <a:prstGeom prst="rect">
            <a:avLst/>
          </a:prstGeom>
          <a:noFill/>
        </p:spPr>
        <p:txBody>
          <a:bodyPr wrap="square" rtlCol="0">
            <a:spAutoFit/>
          </a:bodyPr>
          <a:lstStyle/>
          <a:p>
            <a:pPr algn="ctr"/>
            <a:r>
              <a:rPr lang="en-US" b="1" dirty="0" smtClean="0">
                <a:solidFill>
                  <a:srgbClr val="00B050"/>
                </a:solidFill>
              </a:rPr>
              <a:t>Stakeholder Alerts</a:t>
            </a:r>
            <a:endParaRPr lang="en-US" dirty="0">
              <a:solidFill>
                <a:srgbClr val="00B050"/>
              </a:solidFill>
            </a:endParaRPr>
          </a:p>
        </p:txBody>
      </p:sp>
      <p:pic>
        <p:nvPicPr>
          <p:cNvPr id="8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739" y="350412"/>
            <a:ext cx="983269" cy="1566771"/>
          </a:xfrm>
          <a:prstGeom prst="rect">
            <a:avLst/>
          </a:prstGeom>
          <a:noFill/>
          <a:ln w="9525">
            <a:noFill/>
            <a:miter lim="800000"/>
            <a:headEnd/>
            <a:tailEnd/>
          </a:ln>
        </p:spPr>
      </p:pic>
      <p:pic>
        <p:nvPicPr>
          <p:cNvPr id="8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480" y="2214954"/>
            <a:ext cx="1243786" cy="1671246"/>
          </a:xfrm>
          <a:prstGeom prst="rect">
            <a:avLst/>
          </a:prstGeom>
          <a:noFill/>
          <a:ln w="9525">
            <a:noFill/>
            <a:miter lim="800000"/>
            <a:headEnd/>
            <a:tailEnd/>
          </a:ln>
        </p:spPr>
      </p:pic>
      <p:sp>
        <p:nvSpPr>
          <p:cNvPr id="85" name="TextBox 84"/>
          <p:cNvSpPr txBox="1"/>
          <p:nvPr/>
        </p:nvSpPr>
        <p:spPr>
          <a:xfrm>
            <a:off x="326763" y="1781498"/>
            <a:ext cx="1665136" cy="461665"/>
          </a:xfrm>
          <a:prstGeom prst="rect">
            <a:avLst/>
          </a:prstGeom>
          <a:noFill/>
        </p:spPr>
        <p:txBody>
          <a:bodyPr wrap="none" rtlCol="0">
            <a:spAutoFit/>
          </a:bodyPr>
          <a:lstStyle/>
          <a:p>
            <a:r>
              <a:rPr lang="en-US" sz="1200" b="1" dirty="0" smtClean="0">
                <a:solidFill>
                  <a:srgbClr val="C00000"/>
                </a:solidFill>
              </a:rPr>
              <a:t>GIS and other data sets</a:t>
            </a:r>
          </a:p>
          <a:p>
            <a:r>
              <a:rPr lang="en-US" sz="1200" b="1" dirty="0" smtClean="0">
                <a:solidFill>
                  <a:srgbClr val="C00000"/>
                </a:solidFill>
              </a:rPr>
              <a:t>Data Rescue</a:t>
            </a:r>
            <a:endParaRPr lang="en-US" sz="1200" b="1" dirty="0">
              <a:solidFill>
                <a:srgbClr val="C00000"/>
              </a:solidFill>
            </a:endParaRPr>
          </a:p>
        </p:txBody>
      </p:sp>
      <p:sp>
        <p:nvSpPr>
          <p:cNvPr id="86" name="TextBox 85"/>
          <p:cNvSpPr txBox="1"/>
          <p:nvPr/>
        </p:nvSpPr>
        <p:spPr>
          <a:xfrm>
            <a:off x="405298" y="4962343"/>
            <a:ext cx="1442151" cy="1384995"/>
          </a:xfrm>
          <a:prstGeom prst="rect">
            <a:avLst/>
          </a:prstGeom>
          <a:noFill/>
        </p:spPr>
        <p:txBody>
          <a:bodyPr wrap="square" rtlCol="0">
            <a:spAutoFit/>
          </a:bodyPr>
          <a:lstStyle/>
          <a:p>
            <a:pPr algn="ctr"/>
            <a:r>
              <a:rPr lang="en-US" sz="1200" b="1" dirty="0" smtClean="0">
                <a:solidFill>
                  <a:srgbClr val="C00000"/>
                </a:solidFill>
              </a:rPr>
              <a:t>Data Management &amp; Modeling</a:t>
            </a:r>
          </a:p>
          <a:p>
            <a:pPr algn="ctr"/>
            <a:r>
              <a:rPr lang="en-US" sz="1200" dirty="0" smtClean="0">
                <a:solidFill>
                  <a:srgbClr val="C00000"/>
                </a:solidFill>
              </a:rPr>
              <a:t>(for weather, hydrological, inundation &amp; other forecasts – short-term and seasonal)</a:t>
            </a:r>
            <a:endParaRPr lang="en-US" sz="1200" dirty="0">
              <a:solidFill>
                <a:srgbClr val="C00000"/>
              </a:solidFill>
            </a:endParaRPr>
          </a:p>
        </p:txBody>
      </p:sp>
      <p:sp>
        <p:nvSpPr>
          <p:cNvPr id="16" name="Left-Right Arrow 15"/>
          <p:cNvSpPr/>
          <p:nvPr/>
        </p:nvSpPr>
        <p:spPr>
          <a:xfrm>
            <a:off x="1956633" y="3248546"/>
            <a:ext cx="1746392" cy="312070"/>
          </a:xfrm>
          <a:prstGeom prst="lef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p:cNvSpPr/>
          <p:nvPr/>
        </p:nvSpPr>
        <p:spPr>
          <a:xfrm>
            <a:off x="342611" y="484236"/>
            <a:ext cx="1567524" cy="5992764"/>
          </a:xfrm>
          <a:prstGeom prst="rect">
            <a:avLst/>
          </a:prstGeom>
          <a:no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Rectangle 88"/>
          <p:cNvSpPr/>
          <p:nvPr/>
        </p:nvSpPr>
        <p:spPr>
          <a:xfrm>
            <a:off x="6771087" y="533401"/>
            <a:ext cx="1978309" cy="6126587"/>
          </a:xfrm>
          <a:prstGeom prst="rect">
            <a:avLst/>
          </a:prstGeom>
          <a:no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885" y="3900008"/>
            <a:ext cx="1410976" cy="891143"/>
          </a:xfrm>
          <a:prstGeom prst="rect">
            <a:avLst/>
          </a:prstGeom>
          <a:noFill/>
          <a:ln w="9525">
            <a:noFill/>
            <a:miter lim="800000"/>
            <a:headEnd/>
            <a:tailEnd/>
          </a:ln>
        </p:spPr>
      </p:pic>
      <p:pic>
        <p:nvPicPr>
          <p:cNvPr id="9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5726" y="2438400"/>
            <a:ext cx="1137175" cy="973422"/>
          </a:xfrm>
          <a:prstGeom prst="rect">
            <a:avLst/>
          </a:prstGeom>
          <a:noFill/>
          <a:ln w="9525">
            <a:noFill/>
            <a:miter lim="800000"/>
            <a:headEnd/>
            <a:tailEnd/>
          </a:ln>
          <a:effectLst/>
        </p:spPr>
      </p:pic>
      <p:sp>
        <p:nvSpPr>
          <p:cNvPr id="92" name="TextBox 91"/>
          <p:cNvSpPr txBox="1"/>
          <p:nvPr/>
        </p:nvSpPr>
        <p:spPr>
          <a:xfrm>
            <a:off x="6885563" y="6059269"/>
            <a:ext cx="1719437" cy="646331"/>
          </a:xfrm>
          <a:prstGeom prst="rect">
            <a:avLst/>
          </a:prstGeom>
          <a:noFill/>
        </p:spPr>
        <p:txBody>
          <a:bodyPr wrap="square" rtlCol="0">
            <a:spAutoFit/>
          </a:bodyPr>
          <a:lstStyle/>
          <a:p>
            <a:pPr algn="ctr"/>
            <a:r>
              <a:rPr lang="en-US" b="1" dirty="0" smtClean="0">
                <a:solidFill>
                  <a:srgbClr val="00B050"/>
                </a:solidFill>
              </a:rPr>
              <a:t>Operational Control Rooms</a:t>
            </a:r>
            <a:endParaRPr lang="en-US" b="1" dirty="0">
              <a:solidFill>
                <a:srgbClr val="00B050"/>
              </a:solidFill>
            </a:endParaRPr>
          </a:p>
        </p:txBody>
      </p:sp>
      <p:pic>
        <p:nvPicPr>
          <p:cNvPr id="93" name="Picture 92"/>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76848" y="4979031"/>
            <a:ext cx="1736866" cy="1081593"/>
          </a:xfrm>
          <a:prstGeom prst="rect">
            <a:avLst/>
          </a:prstGeom>
        </p:spPr>
      </p:pic>
      <p:pic>
        <p:nvPicPr>
          <p:cNvPr id="94" name="Picture 3" descr="DSCN3801"/>
          <p:cNvPicPr>
            <a:picLocks noChangeAspect="1" noChangeArrowheads="1"/>
          </p:cNvPicPr>
          <p:nvPr/>
        </p:nvPicPr>
        <p:blipFill rotWithShape="1">
          <a:blip r:embed="rId10" cstate="print">
            <a:lum bright="18000" contrast="6000"/>
            <a:extLst>
              <a:ext uri="{28A0092B-C50C-407E-A947-70E740481C1C}">
                <a14:useLocalDpi xmlns:a14="http://schemas.microsoft.com/office/drawing/2010/main" val="0"/>
              </a:ext>
            </a:extLst>
          </a:blip>
          <a:srcRect l="9945" t="10794" r="4517" b="12099"/>
          <a:stretch/>
        </p:blipFill>
        <p:spPr bwMode="auto">
          <a:xfrm>
            <a:off x="7835412" y="2543619"/>
            <a:ext cx="873351" cy="911488"/>
          </a:xfrm>
          <a:prstGeom prst="rect">
            <a:avLst/>
          </a:prstGeom>
          <a:noFill/>
          <a:ln w="9525">
            <a:noFill/>
            <a:miter lim="800000"/>
            <a:headEnd/>
            <a:tailEnd/>
          </a:ln>
        </p:spPr>
      </p:pic>
      <p:pic>
        <p:nvPicPr>
          <p:cNvPr id="95"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75" t="40249"/>
          <a:stretch/>
        </p:blipFill>
        <p:spPr bwMode="auto">
          <a:xfrm>
            <a:off x="6983885" y="749452"/>
            <a:ext cx="1522792" cy="565676"/>
          </a:xfrm>
          <a:prstGeom prst="rect">
            <a:avLst/>
          </a:prstGeom>
          <a:noFill/>
          <a:ln w="9525">
            <a:noFill/>
            <a:miter lim="800000"/>
            <a:headEnd/>
            <a:tailEnd/>
          </a:ln>
          <a:effectLst/>
        </p:spPr>
      </p:pic>
      <p:grpSp>
        <p:nvGrpSpPr>
          <p:cNvPr id="3" name="Group 21"/>
          <p:cNvGrpSpPr/>
          <p:nvPr/>
        </p:nvGrpSpPr>
        <p:grpSpPr>
          <a:xfrm>
            <a:off x="2374237" y="5464221"/>
            <a:ext cx="3896126" cy="1305911"/>
            <a:chOff x="1752600" y="5464221"/>
            <a:chExt cx="3896126" cy="1305911"/>
          </a:xfrm>
        </p:grpSpPr>
        <p:sp>
          <p:nvSpPr>
            <p:cNvPr id="68" name="TextBox 67"/>
            <p:cNvSpPr txBox="1"/>
            <p:nvPr/>
          </p:nvSpPr>
          <p:spPr>
            <a:xfrm>
              <a:off x="1752600" y="6400800"/>
              <a:ext cx="3786327" cy="369332"/>
            </a:xfrm>
            <a:prstGeom prst="rect">
              <a:avLst/>
            </a:prstGeom>
            <a:noFill/>
          </p:spPr>
          <p:txBody>
            <a:bodyPr wrap="square" rtlCol="0">
              <a:spAutoFit/>
            </a:bodyPr>
            <a:lstStyle/>
            <a:p>
              <a:pPr algn="ctr"/>
              <a:r>
                <a:rPr lang="en-US" b="1" dirty="0" smtClean="0">
                  <a:solidFill>
                    <a:srgbClr val="00B050"/>
                  </a:solidFill>
                </a:rPr>
                <a:t>“Bottom-up” Data Acquisition System</a:t>
              </a:r>
              <a:endParaRPr lang="en-US" b="1" dirty="0">
                <a:solidFill>
                  <a:srgbClr val="00B050"/>
                </a:solidFill>
              </a:endParaRPr>
            </a:p>
          </p:txBody>
        </p:sp>
        <p:sp>
          <p:nvSpPr>
            <p:cNvPr id="35" name="Rectangle 34"/>
            <p:cNvSpPr/>
            <p:nvPr/>
          </p:nvSpPr>
          <p:spPr>
            <a:xfrm>
              <a:off x="1752600" y="5464221"/>
              <a:ext cx="3896126" cy="1293768"/>
            </a:xfrm>
            <a:prstGeom prst="rect">
              <a:avLst/>
            </a:prstGeom>
            <a:no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43534" y="5547022"/>
              <a:ext cx="1052266" cy="581594"/>
            </a:xfrm>
            <a:prstGeom prst="rect">
              <a:avLst/>
            </a:prstGeom>
            <a:noFill/>
            <a:ln w="9525">
              <a:noFill/>
              <a:miter lim="800000"/>
              <a:headEnd/>
              <a:tailEnd/>
            </a:ln>
          </p:spPr>
        </p:pic>
        <p:pic>
          <p:nvPicPr>
            <p:cNvPr id="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31691" y="5538265"/>
              <a:ext cx="1219996" cy="58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TextBox 79"/>
            <p:cNvSpPr txBox="1"/>
            <p:nvPr/>
          </p:nvSpPr>
          <p:spPr>
            <a:xfrm>
              <a:off x="1752600" y="6216689"/>
              <a:ext cx="1435136" cy="276999"/>
            </a:xfrm>
            <a:prstGeom prst="rect">
              <a:avLst/>
            </a:prstGeom>
            <a:noFill/>
          </p:spPr>
          <p:txBody>
            <a:bodyPr wrap="none" rtlCol="0">
              <a:spAutoFit/>
            </a:bodyPr>
            <a:lstStyle/>
            <a:p>
              <a:r>
                <a:rPr lang="en-US" sz="1200" b="1" dirty="0" smtClean="0">
                  <a:solidFill>
                    <a:srgbClr val="C00000"/>
                  </a:solidFill>
                </a:rPr>
                <a:t>Manual Monitoring</a:t>
              </a:r>
              <a:endParaRPr lang="en-US" sz="1200" b="1" dirty="0">
                <a:solidFill>
                  <a:srgbClr val="C00000"/>
                </a:solidFill>
              </a:endParaRPr>
            </a:p>
          </p:txBody>
        </p:sp>
        <p:sp>
          <p:nvSpPr>
            <p:cNvPr id="81" name="TextBox 80"/>
            <p:cNvSpPr txBox="1"/>
            <p:nvPr/>
          </p:nvSpPr>
          <p:spPr>
            <a:xfrm>
              <a:off x="3200400" y="6200001"/>
              <a:ext cx="1666034" cy="276999"/>
            </a:xfrm>
            <a:prstGeom prst="rect">
              <a:avLst/>
            </a:prstGeom>
            <a:noFill/>
          </p:spPr>
          <p:txBody>
            <a:bodyPr wrap="none" rtlCol="0">
              <a:spAutoFit/>
            </a:bodyPr>
            <a:lstStyle/>
            <a:p>
              <a:r>
                <a:rPr lang="en-US" sz="1200" b="1" dirty="0" smtClean="0">
                  <a:solidFill>
                    <a:srgbClr val="C00000"/>
                  </a:solidFill>
                </a:rPr>
                <a:t>Automated Monitoring</a:t>
              </a:r>
              <a:endParaRPr lang="en-US" sz="1200" b="1" dirty="0">
                <a:solidFill>
                  <a:srgbClr val="C00000"/>
                </a:solidFill>
              </a:endParaRPr>
            </a:p>
          </p:txBody>
        </p:sp>
        <p:pic>
          <p:nvPicPr>
            <p:cNvPr id="96" name="Content Placeholder 3"/>
            <p:cNvPicPr>
              <a:picLocks/>
            </p:cNvPicPr>
            <p:nvPr/>
          </p:nvPicPr>
          <p:blipFill rotWithShape="1">
            <a:blip r:embed="rId14" cstate="print">
              <a:extLst>
                <a:ext uri="{28A0092B-C50C-407E-A947-70E740481C1C}">
                  <a14:useLocalDpi xmlns:a14="http://schemas.microsoft.com/office/drawing/2010/main" val="0"/>
                </a:ext>
              </a:extLst>
            </a:blip>
            <a:srcRect l="28648" t="25800" r="43236" b="22860"/>
            <a:stretch/>
          </p:blipFill>
          <p:spPr bwMode="auto">
            <a:xfrm>
              <a:off x="4952141" y="5547022"/>
              <a:ext cx="577783" cy="678504"/>
            </a:xfrm>
            <a:prstGeom prst="rect">
              <a:avLst/>
            </a:prstGeom>
            <a:noFill/>
            <a:ln w="9525">
              <a:noFill/>
              <a:miter lim="800000"/>
              <a:headEnd/>
              <a:tailEnd/>
            </a:ln>
            <a:effectLst/>
          </p:spPr>
        </p:pic>
        <p:sp>
          <p:nvSpPr>
            <p:cNvPr id="97" name="TextBox 96"/>
            <p:cNvSpPr txBox="1"/>
            <p:nvPr/>
          </p:nvSpPr>
          <p:spPr>
            <a:xfrm>
              <a:off x="4953000" y="6200001"/>
              <a:ext cx="618824" cy="276999"/>
            </a:xfrm>
            <a:prstGeom prst="rect">
              <a:avLst/>
            </a:prstGeom>
            <a:noFill/>
          </p:spPr>
          <p:txBody>
            <a:bodyPr wrap="none" rtlCol="0">
              <a:spAutoFit/>
            </a:bodyPr>
            <a:lstStyle/>
            <a:p>
              <a:r>
                <a:rPr lang="en-US" sz="1200" b="1" dirty="0" smtClean="0">
                  <a:solidFill>
                    <a:srgbClr val="C00000"/>
                  </a:solidFill>
                </a:rPr>
                <a:t>Radars</a:t>
              </a:r>
              <a:endParaRPr lang="en-US" sz="1200" b="1" dirty="0">
                <a:solidFill>
                  <a:srgbClr val="C00000"/>
                </a:solidFill>
              </a:endParaRPr>
            </a:p>
          </p:txBody>
        </p:sp>
      </p:grpSp>
      <p:pic>
        <p:nvPicPr>
          <p:cNvPr id="1027" name="Picture 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1166" t="18876" r="10084" b="71042"/>
          <a:stretch/>
        </p:blipFill>
        <p:spPr bwMode="auto">
          <a:xfrm>
            <a:off x="7737953" y="3488814"/>
            <a:ext cx="917500" cy="48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44998" y="3478942"/>
            <a:ext cx="433518" cy="43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02198" y="3476705"/>
            <a:ext cx="435755" cy="43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TextBox 97"/>
          <p:cNvSpPr txBox="1"/>
          <p:nvPr/>
        </p:nvSpPr>
        <p:spPr>
          <a:xfrm>
            <a:off x="1905000" y="2971800"/>
            <a:ext cx="1852740" cy="369332"/>
          </a:xfrm>
          <a:prstGeom prst="rect">
            <a:avLst/>
          </a:prstGeom>
          <a:noFill/>
        </p:spPr>
        <p:txBody>
          <a:bodyPr wrap="square" rtlCol="0">
            <a:spAutoFit/>
          </a:bodyPr>
          <a:lstStyle/>
          <a:p>
            <a:pPr algn="ctr"/>
            <a:r>
              <a:rPr lang="en-US" sz="900" dirty="0" smtClean="0">
                <a:solidFill>
                  <a:prstClr val="black"/>
                </a:solidFill>
              </a:rPr>
              <a:t>Interaction with other Knowledge Base and Analytical Systems</a:t>
            </a:r>
            <a:endParaRPr lang="en-US" sz="900" dirty="0">
              <a:solidFill>
                <a:prstClr val="black"/>
              </a:solidFill>
            </a:endParaRPr>
          </a:p>
        </p:txBody>
      </p:sp>
      <p:sp>
        <p:nvSpPr>
          <p:cNvPr id="99" name="Up-Down Arrow 98"/>
          <p:cNvSpPr/>
          <p:nvPr/>
        </p:nvSpPr>
        <p:spPr>
          <a:xfrm>
            <a:off x="4174505" y="2138363"/>
            <a:ext cx="272254" cy="593170"/>
          </a:xfrm>
          <a:prstGeom prst="up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2"/>
          <p:cNvGrpSpPr/>
          <p:nvPr/>
        </p:nvGrpSpPr>
        <p:grpSpPr>
          <a:xfrm>
            <a:off x="2413783" y="457200"/>
            <a:ext cx="3817034" cy="1648886"/>
            <a:chOff x="1897966" y="71438"/>
            <a:chExt cx="3817034" cy="1648886"/>
          </a:xfrm>
        </p:grpSpPr>
        <p:sp>
          <p:nvSpPr>
            <p:cNvPr id="56" name="TextBox 55"/>
            <p:cNvSpPr txBox="1"/>
            <p:nvPr/>
          </p:nvSpPr>
          <p:spPr>
            <a:xfrm>
              <a:off x="1981200" y="87868"/>
              <a:ext cx="3733800" cy="369332"/>
            </a:xfrm>
            <a:prstGeom prst="rect">
              <a:avLst/>
            </a:prstGeom>
            <a:noFill/>
          </p:spPr>
          <p:txBody>
            <a:bodyPr wrap="square" rtlCol="0">
              <a:spAutoFit/>
            </a:bodyPr>
            <a:lstStyle/>
            <a:p>
              <a:pPr algn="ctr"/>
              <a:r>
                <a:rPr lang="en-US" b="1" dirty="0" smtClean="0">
                  <a:solidFill>
                    <a:srgbClr val="00B050"/>
                  </a:solidFill>
                </a:rPr>
                <a:t>“Top-Down” Data Acquisition System</a:t>
              </a:r>
              <a:endParaRPr lang="en-US" b="1" dirty="0">
                <a:solidFill>
                  <a:srgbClr val="00B050"/>
                </a:solidFill>
              </a:endParaRPr>
            </a:p>
          </p:txBody>
        </p:sp>
        <p:sp>
          <p:nvSpPr>
            <p:cNvPr id="55" name="Rectangle 54"/>
            <p:cNvSpPr/>
            <p:nvPr/>
          </p:nvSpPr>
          <p:spPr>
            <a:xfrm>
              <a:off x="1897966" y="71438"/>
              <a:ext cx="3817034" cy="1648886"/>
            </a:xfrm>
            <a:prstGeom prst="rect">
              <a:avLst/>
            </a:prstGeom>
            <a:noFill/>
            <a:ln w="158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1" name="Picture 60"/>
            <p:cNvPicPr>
              <a:picLocks noChangeAspect="1" noChangeArrowheads="1"/>
            </p:cNvPicPr>
            <p:nvPr/>
          </p:nvPicPr>
          <p:blipFill rotWithShape="1">
            <a:blip r:embed="rId18" cstate="print">
              <a:clrChange>
                <a:clrFrom>
                  <a:srgbClr val="040204"/>
                </a:clrFrom>
                <a:clrTo>
                  <a:srgbClr val="040204">
                    <a:alpha val="0"/>
                  </a:srgbClr>
                </a:clrTo>
              </a:clrChange>
              <a:extLst>
                <a:ext uri="{28A0092B-C50C-407E-A947-70E740481C1C}">
                  <a14:useLocalDpi xmlns:a14="http://schemas.microsoft.com/office/drawing/2010/main" val="0"/>
                </a:ext>
              </a:extLst>
            </a:blip>
            <a:srcRect r="50000"/>
            <a:stretch/>
          </p:blipFill>
          <p:spPr bwMode="auto">
            <a:xfrm>
              <a:off x="4495800" y="428045"/>
              <a:ext cx="914400" cy="889826"/>
            </a:xfrm>
            <a:prstGeom prst="rect">
              <a:avLst/>
            </a:prstGeom>
            <a:noFill/>
          </p:spPr>
        </p:pic>
        <p:pic>
          <p:nvPicPr>
            <p:cNvPr id="77" name="Picture 7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133600" y="457200"/>
              <a:ext cx="782597" cy="876816"/>
            </a:xfrm>
            <a:prstGeom prst="rect">
              <a:avLst/>
            </a:prstGeom>
            <a:noFill/>
            <a:ln w="1">
              <a:noFill/>
              <a:miter lim="800000"/>
              <a:headEnd/>
              <a:tailEnd type="none" w="med" len="med"/>
            </a:ln>
            <a:effectLst/>
          </p:spPr>
        </p:pic>
        <p:sp>
          <p:nvSpPr>
            <p:cNvPr id="15" name="TextBox 14"/>
            <p:cNvSpPr txBox="1"/>
            <p:nvPr/>
          </p:nvSpPr>
          <p:spPr>
            <a:xfrm>
              <a:off x="2842608" y="1391933"/>
              <a:ext cx="1894429" cy="276999"/>
            </a:xfrm>
            <a:prstGeom prst="rect">
              <a:avLst/>
            </a:prstGeom>
            <a:noFill/>
          </p:spPr>
          <p:txBody>
            <a:bodyPr wrap="none" rtlCol="0">
              <a:spAutoFit/>
            </a:bodyPr>
            <a:lstStyle/>
            <a:p>
              <a:r>
                <a:rPr lang="en-US" sz="1200" b="1" dirty="0" smtClean="0">
                  <a:solidFill>
                    <a:srgbClr val="C00000"/>
                  </a:solidFill>
                </a:rPr>
                <a:t>Satellite Earth Observation</a:t>
              </a:r>
              <a:endParaRPr lang="en-US" sz="1200" b="1" dirty="0">
                <a:solidFill>
                  <a:srgbClr val="C00000"/>
                </a:solidFill>
              </a:endParaRPr>
            </a:p>
          </p:txBody>
        </p:sp>
        <p:pic>
          <p:nvPicPr>
            <p:cNvPr id="100" name="Picture 13" descr="panamair_270"/>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54607" y="457200"/>
              <a:ext cx="1188793" cy="838200"/>
            </a:xfrm>
            <a:prstGeom prst="rect">
              <a:avLst/>
            </a:prstGeom>
            <a:noFill/>
            <a:ln w="9525">
              <a:noFill/>
              <a:miter lim="800000"/>
              <a:headEnd/>
              <a:tailEnd/>
            </a:ln>
          </p:spPr>
        </p:pic>
      </p:grpSp>
      <p:sp>
        <p:nvSpPr>
          <p:cNvPr id="5" name="Rectangle 4"/>
          <p:cNvSpPr/>
          <p:nvPr/>
        </p:nvSpPr>
        <p:spPr>
          <a:xfrm>
            <a:off x="1319325" y="74011"/>
            <a:ext cx="6763390" cy="369332"/>
          </a:xfrm>
          <a:prstGeom prst="rect">
            <a:avLst/>
          </a:prstGeom>
        </p:spPr>
        <p:txBody>
          <a:bodyPr wrap="none">
            <a:spAutoFit/>
          </a:bodyPr>
          <a:lstStyle/>
          <a:p>
            <a:r>
              <a:rPr lang="en-US" b="1" kern="0" dirty="0" smtClean="0">
                <a:solidFill>
                  <a:srgbClr val="C00000"/>
                </a:solidFill>
                <a:effectLst>
                  <a:outerShdw blurRad="38100" dist="38100" dir="2700000" algn="tl">
                    <a:srgbClr val="000000">
                      <a:alpha val="43137"/>
                    </a:srgbClr>
                  </a:outerShdw>
                </a:effectLst>
                <a:latin typeface="Bookman Old Style" pitchFamily="18" charset="0"/>
              </a:rPr>
              <a:t>HP3 Vision: Water Information and application system</a:t>
            </a:r>
            <a:endParaRPr lang="en-US" dirty="0"/>
          </a:p>
        </p:txBody>
      </p:sp>
    </p:spTree>
    <p:extLst>
      <p:ext uri="{BB962C8B-B14F-4D97-AF65-F5344CB8AC3E}">
        <p14:creationId xmlns:p14="http://schemas.microsoft.com/office/powerpoint/2010/main" val="61182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wipe(down)">
                                      <p:cBhvr>
                                        <p:cTn id="15" dur="500"/>
                                        <p:tgtEl>
                                          <p:spTgt spid="72"/>
                                        </p:tgtEl>
                                      </p:cBhvr>
                                    </p:animEffect>
                                  </p:childTnLst>
                                </p:cTn>
                              </p:par>
                              <p:par>
                                <p:cTn id="16" presetID="22" presetClass="entr" presetSubtype="4" fill="hold" nodeType="with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wipe(down)">
                                      <p:cBhvr>
                                        <p:cTn id="18" dur="500"/>
                                        <p:tgtEl>
                                          <p:spTgt spid="7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par>
                                <p:cTn id="22" presetID="22" presetClass="entr" presetSubtype="4"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up)">
                                      <p:cBhvr>
                                        <p:cTn id="29" dur="500"/>
                                        <p:tgtEl>
                                          <p:spTgt spid="6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wipe(up)">
                                      <p:cBhvr>
                                        <p:cTn id="32" dur="500"/>
                                        <p:tgtEl>
                                          <p:spTgt spid="99"/>
                                        </p:tgtEl>
                                      </p:cBhvr>
                                    </p:animEffect>
                                  </p:childTnLst>
                                </p:cTn>
                              </p:par>
                              <p:par>
                                <p:cTn id="33" presetID="2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wipe(right)">
                                      <p:cBhvr>
                                        <p:cTn id="43" dur="500"/>
                                        <p:tgtEl>
                                          <p:spTgt spid="98"/>
                                        </p:tgtEl>
                                      </p:cBhvr>
                                    </p:animEffect>
                                  </p:childTnLst>
                                </p:cTn>
                              </p:par>
                              <p:par>
                                <p:cTn id="44" presetID="22" presetClass="entr" presetSubtype="2" fill="hold" nodeType="withEffect">
                                  <p:stCondLst>
                                    <p:cond delay="0"/>
                                  </p:stCondLst>
                                  <p:childTnLst>
                                    <p:set>
                                      <p:cBhvr>
                                        <p:cTn id="45" dur="1" fill="hold">
                                          <p:stCondLst>
                                            <p:cond delay="0"/>
                                          </p:stCondLst>
                                        </p:cTn>
                                        <p:tgtEl>
                                          <p:spTgt spid="84"/>
                                        </p:tgtEl>
                                        <p:attrNameLst>
                                          <p:attrName>style.visibility</p:attrName>
                                        </p:attrNameLst>
                                      </p:cBhvr>
                                      <p:to>
                                        <p:strVal val="visible"/>
                                      </p:to>
                                    </p:set>
                                    <p:animEffect transition="in" filter="wipe(right)">
                                      <p:cBhvr>
                                        <p:cTn id="46" dur="500"/>
                                        <p:tgtEl>
                                          <p:spTgt spid="84"/>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right)">
                                      <p:cBhvr>
                                        <p:cTn id="49" dur="500"/>
                                        <p:tgtEl>
                                          <p:spTgt spid="85"/>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wipe(right)">
                                      <p:cBhvr>
                                        <p:cTn id="52" dur="500"/>
                                        <p:tgtEl>
                                          <p:spTgt spid="86"/>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wipe(right)">
                                      <p:cBhvr>
                                        <p:cTn id="55" dur="500"/>
                                        <p:tgtEl>
                                          <p:spTgt spid="88"/>
                                        </p:tgtEl>
                                      </p:cBhvr>
                                    </p:animEffect>
                                  </p:childTnLst>
                                </p:cTn>
                              </p:par>
                              <p:par>
                                <p:cTn id="56" presetID="22" presetClass="entr" presetSubtype="2" fill="hold" nodeType="with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wipe(right)">
                                      <p:cBhvr>
                                        <p:cTn id="58" dur="500"/>
                                        <p:tgtEl>
                                          <p:spTgt spid="90"/>
                                        </p:tgtEl>
                                      </p:cBhvr>
                                    </p:animEffect>
                                  </p:childTnLst>
                                </p:cTn>
                              </p:par>
                              <p:par>
                                <p:cTn id="59" presetID="22" presetClass="entr" presetSubtype="2"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wipe(right)">
                                      <p:cBhvr>
                                        <p:cTn id="61" dur="500"/>
                                        <p:tgtEl>
                                          <p:spTgt spid="8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wipe(left)">
                                      <p:cBhvr>
                                        <p:cTn id="66" dur="500"/>
                                        <p:tgtEl>
                                          <p:spTgt spid="7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wipe(left)">
                                      <p:cBhvr>
                                        <p:cTn id="69" dur="500"/>
                                        <p:tgtEl>
                                          <p:spTgt spid="79"/>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left)">
                                      <p:cBhvr>
                                        <p:cTn id="72" dur="500"/>
                                        <p:tgtEl>
                                          <p:spTgt spid="89"/>
                                        </p:tgtEl>
                                      </p:cBhvr>
                                    </p:animEffect>
                                  </p:childTnLst>
                                </p:cTn>
                              </p:par>
                              <p:par>
                                <p:cTn id="73" presetID="22" presetClass="entr" presetSubtype="8" fill="hold" nodeType="withEffect">
                                  <p:stCondLst>
                                    <p:cond delay="0"/>
                                  </p:stCondLst>
                                  <p:childTnLst>
                                    <p:set>
                                      <p:cBhvr>
                                        <p:cTn id="74" dur="1" fill="hold">
                                          <p:stCondLst>
                                            <p:cond delay="0"/>
                                          </p:stCondLst>
                                        </p:cTn>
                                        <p:tgtEl>
                                          <p:spTgt spid="91"/>
                                        </p:tgtEl>
                                        <p:attrNameLst>
                                          <p:attrName>style.visibility</p:attrName>
                                        </p:attrNameLst>
                                      </p:cBhvr>
                                      <p:to>
                                        <p:strVal val="visible"/>
                                      </p:to>
                                    </p:set>
                                    <p:animEffect transition="in" filter="wipe(left)">
                                      <p:cBhvr>
                                        <p:cTn id="75" dur="500"/>
                                        <p:tgtEl>
                                          <p:spTgt spid="91"/>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92"/>
                                        </p:tgtEl>
                                        <p:attrNameLst>
                                          <p:attrName>style.visibility</p:attrName>
                                        </p:attrNameLst>
                                      </p:cBhvr>
                                      <p:to>
                                        <p:strVal val="visible"/>
                                      </p:to>
                                    </p:set>
                                    <p:animEffect transition="in" filter="wipe(left)">
                                      <p:cBhvr>
                                        <p:cTn id="78" dur="500"/>
                                        <p:tgtEl>
                                          <p:spTgt spid="92"/>
                                        </p:tgtEl>
                                      </p:cBhvr>
                                    </p:animEffect>
                                  </p:childTnLst>
                                </p:cTn>
                              </p:par>
                              <p:par>
                                <p:cTn id="79" presetID="22" presetClass="entr" presetSubtype="8" fill="hold" nodeType="with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wipe(left)">
                                      <p:cBhvr>
                                        <p:cTn id="81" dur="500"/>
                                        <p:tgtEl>
                                          <p:spTgt spid="93"/>
                                        </p:tgtEl>
                                      </p:cBhvr>
                                    </p:animEffect>
                                  </p:childTnLst>
                                </p:cTn>
                              </p:par>
                              <p:par>
                                <p:cTn id="82" presetID="22" presetClass="entr" presetSubtype="8" fill="hold" nodeType="with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wipe(left)">
                                      <p:cBhvr>
                                        <p:cTn id="84" dur="500"/>
                                        <p:tgtEl>
                                          <p:spTgt spid="94"/>
                                        </p:tgtEl>
                                      </p:cBhvr>
                                    </p:animEffect>
                                  </p:childTnLst>
                                </p:cTn>
                              </p:par>
                              <p:par>
                                <p:cTn id="85" presetID="22" presetClass="entr" presetSubtype="8" fill="hold"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wipe(left)">
                                      <p:cBhvr>
                                        <p:cTn id="87" dur="500"/>
                                        <p:tgtEl>
                                          <p:spTgt spid="95"/>
                                        </p:tgtEl>
                                      </p:cBhvr>
                                    </p:animEffect>
                                  </p:childTnLst>
                                </p:cTn>
                              </p:par>
                              <p:par>
                                <p:cTn id="88" presetID="22" presetClass="entr" presetSubtype="8" fill="hold" nodeType="withEffect">
                                  <p:stCondLst>
                                    <p:cond delay="0"/>
                                  </p:stCondLst>
                                  <p:childTnLst>
                                    <p:set>
                                      <p:cBhvr>
                                        <p:cTn id="89" dur="1" fill="hold">
                                          <p:stCondLst>
                                            <p:cond delay="0"/>
                                          </p:stCondLst>
                                        </p:cTn>
                                        <p:tgtEl>
                                          <p:spTgt spid="1027"/>
                                        </p:tgtEl>
                                        <p:attrNameLst>
                                          <p:attrName>style.visibility</p:attrName>
                                        </p:attrNameLst>
                                      </p:cBhvr>
                                      <p:to>
                                        <p:strVal val="visible"/>
                                      </p:to>
                                    </p:set>
                                    <p:animEffect transition="in" filter="wipe(left)">
                                      <p:cBhvr>
                                        <p:cTn id="90" dur="500"/>
                                        <p:tgtEl>
                                          <p:spTgt spid="1027"/>
                                        </p:tgtEl>
                                      </p:cBhvr>
                                    </p:animEffect>
                                  </p:childTnLst>
                                </p:cTn>
                              </p:par>
                              <p:par>
                                <p:cTn id="91" presetID="22" presetClass="entr" presetSubtype="8" fill="hold" nodeType="withEffect">
                                  <p:stCondLst>
                                    <p:cond delay="0"/>
                                  </p:stCondLst>
                                  <p:childTnLst>
                                    <p:set>
                                      <p:cBhvr>
                                        <p:cTn id="92" dur="1" fill="hold">
                                          <p:stCondLst>
                                            <p:cond delay="0"/>
                                          </p:stCondLst>
                                        </p:cTn>
                                        <p:tgtEl>
                                          <p:spTgt spid="1028"/>
                                        </p:tgtEl>
                                        <p:attrNameLst>
                                          <p:attrName>style.visibility</p:attrName>
                                        </p:attrNameLst>
                                      </p:cBhvr>
                                      <p:to>
                                        <p:strVal val="visible"/>
                                      </p:to>
                                    </p:set>
                                    <p:animEffect transition="in" filter="wipe(left)">
                                      <p:cBhvr>
                                        <p:cTn id="93" dur="500"/>
                                        <p:tgtEl>
                                          <p:spTgt spid="1028"/>
                                        </p:tgtEl>
                                      </p:cBhvr>
                                    </p:animEffect>
                                  </p:childTnLst>
                                </p:cTn>
                              </p:par>
                              <p:par>
                                <p:cTn id="94" presetID="22" presetClass="entr" presetSubtype="8" fill="hold" nodeType="withEffect">
                                  <p:stCondLst>
                                    <p:cond delay="0"/>
                                  </p:stCondLst>
                                  <p:childTnLst>
                                    <p:set>
                                      <p:cBhvr>
                                        <p:cTn id="95" dur="1" fill="hold">
                                          <p:stCondLst>
                                            <p:cond delay="0"/>
                                          </p:stCondLst>
                                        </p:cTn>
                                        <p:tgtEl>
                                          <p:spTgt spid="1029"/>
                                        </p:tgtEl>
                                        <p:attrNameLst>
                                          <p:attrName>style.visibility</p:attrName>
                                        </p:attrNameLst>
                                      </p:cBhvr>
                                      <p:to>
                                        <p:strVal val="visible"/>
                                      </p:to>
                                    </p:set>
                                    <p:animEffect transition="in" filter="wipe(left)">
                                      <p:cBhvr>
                                        <p:cTn id="96" dur="500"/>
                                        <p:tgtEl>
                                          <p:spTgt spid="1029"/>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wipe(left)">
                                      <p:cBhvr>
                                        <p:cTn id="99" dur="500"/>
                                        <p:tgtEl>
                                          <p:spTgt spid="74"/>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left)">
                                      <p:cBhvr>
                                        <p:cTn id="105" dur="500"/>
                                        <p:tgtEl>
                                          <p:spTgt spid="40"/>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wipe(left)">
                                      <p:cBhvr>
                                        <p:cTn id="10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1" grpId="0"/>
      <p:bldP spid="44" grpId="0"/>
      <p:bldP spid="64" grpId="0"/>
      <p:bldP spid="72" grpId="0" animBg="1"/>
      <p:bldP spid="74" grpId="0" animBg="1"/>
      <p:bldP spid="63" grpId="0"/>
      <p:bldP spid="70" grpId="0"/>
      <p:bldP spid="79" grpId="0"/>
      <p:bldP spid="85" grpId="0"/>
      <p:bldP spid="86" grpId="0"/>
      <p:bldP spid="16" grpId="0" animBg="1"/>
      <p:bldP spid="88" grpId="0" animBg="1"/>
      <p:bldP spid="89" grpId="0" animBg="1"/>
      <p:bldP spid="92" grpId="0"/>
      <p:bldP spid="98" grpId="0"/>
      <p:bldP spid="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58000" y="2133600"/>
            <a:ext cx="1621502" cy="1661993"/>
            <a:chOff x="5484730" y="1001503"/>
            <a:chExt cx="1621502" cy="1661993"/>
          </a:xfrm>
        </p:grpSpPr>
        <p:sp>
          <p:nvSpPr>
            <p:cNvPr id="12" name="TextBox 11"/>
            <p:cNvSpPr txBox="1"/>
            <p:nvPr/>
          </p:nvSpPr>
          <p:spPr>
            <a:xfrm>
              <a:off x="5484730" y="1001503"/>
              <a:ext cx="1621502" cy="1077218"/>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IN" sz="1600" b="1" dirty="0" smtClean="0">
                  <a:solidFill>
                    <a:srgbClr val="00009E"/>
                  </a:solidFill>
                </a:rPr>
                <a:t>Introduce  </a:t>
              </a:r>
            </a:p>
            <a:p>
              <a:pPr algn="ctr"/>
              <a:r>
                <a:rPr lang="en-IN" sz="1600" b="1" dirty="0" smtClean="0">
                  <a:solidFill>
                    <a:srgbClr val="00009E"/>
                  </a:solidFill>
                </a:rPr>
                <a:t>Tools </a:t>
              </a:r>
            </a:p>
            <a:p>
              <a:pPr algn="ctr"/>
              <a:r>
                <a:rPr lang="en-IN" sz="1600" b="1" dirty="0" smtClean="0">
                  <a:solidFill>
                    <a:srgbClr val="00009E"/>
                  </a:solidFill>
                </a:rPr>
                <a:t>&amp; </a:t>
              </a:r>
            </a:p>
            <a:p>
              <a:pPr algn="ctr"/>
              <a:r>
                <a:rPr lang="en-IN" sz="1600" b="1" dirty="0" smtClean="0">
                  <a:solidFill>
                    <a:srgbClr val="00009E"/>
                  </a:solidFill>
                </a:rPr>
                <a:t>Techniques</a:t>
              </a:r>
              <a:endParaRPr lang="en-IN" sz="1600" dirty="0" smtClean="0">
                <a:solidFill>
                  <a:srgbClr val="00009E"/>
                </a:solidFill>
              </a:endParaRPr>
            </a:p>
          </p:txBody>
        </p:sp>
        <p:sp>
          <p:nvSpPr>
            <p:cNvPr id="26" name="TextBox 25"/>
            <p:cNvSpPr txBox="1"/>
            <p:nvPr/>
          </p:nvSpPr>
          <p:spPr>
            <a:xfrm>
              <a:off x="5484730" y="2078721"/>
              <a:ext cx="1621502" cy="584775"/>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IN" sz="1600" b="1" u="sng" dirty="0" smtClean="0">
                  <a:solidFill>
                    <a:srgbClr val="FF0000"/>
                  </a:solidFill>
                </a:rPr>
                <a:t>Analysis and Scenarios</a:t>
              </a:r>
            </a:p>
          </p:txBody>
        </p:sp>
      </p:grpSp>
      <p:sp>
        <p:nvSpPr>
          <p:cNvPr id="33" name="TextBox 32"/>
          <p:cNvSpPr txBox="1"/>
          <p:nvPr/>
        </p:nvSpPr>
        <p:spPr>
          <a:xfrm>
            <a:off x="6959600" y="4639101"/>
            <a:ext cx="1600200" cy="1077218"/>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IN" sz="1600" b="1" dirty="0" smtClean="0">
                <a:solidFill>
                  <a:srgbClr val="00009E"/>
                </a:solidFill>
              </a:rPr>
              <a:t>Interface Development for Decision Making</a:t>
            </a:r>
            <a:endParaRPr lang="en-IN" sz="1600" dirty="0" smtClean="0">
              <a:solidFill>
                <a:srgbClr val="00009E"/>
              </a:solidFill>
            </a:endParaRPr>
          </a:p>
        </p:txBody>
      </p:sp>
      <p:sp>
        <p:nvSpPr>
          <p:cNvPr id="55" name="TextBox 54"/>
          <p:cNvSpPr txBox="1"/>
          <p:nvPr/>
        </p:nvSpPr>
        <p:spPr>
          <a:xfrm>
            <a:off x="2869020" y="5877272"/>
            <a:ext cx="4074710" cy="830997"/>
          </a:xfrm>
          <a:prstGeom prst="rect">
            <a:avLst/>
          </a:prstGeom>
          <a:solidFill>
            <a:schemeClr val="accent3"/>
          </a:solidFill>
          <a:ln>
            <a:solidFill>
              <a:schemeClr val="tx1"/>
            </a:solidFill>
          </a:ln>
        </p:spPr>
        <p:txBody>
          <a:bodyPr wrap="square" rtlCol="0">
            <a:spAutoFit/>
          </a:bodyPr>
          <a:lstStyle/>
          <a:p>
            <a:pPr algn="ctr"/>
            <a:r>
              <a:rPr lang="en-IN" sz="1600" b="1" dirty="0" smtClean="0">
                <a:solidFill>
                  <a:srgbClr val="00009E"/>
                </a:solidFill>
              </a:rPr>
              <a:t>Capacity Building</a:t>
            </a:r>
          </a:p>
          <a:p>
            <a:pPr algn="ctr"/>
            <a:r>
              <a:rPr lang="en-IN" sz="1600" b="1" dirty="0" smtClean="0">
                <a:solidFill>
                  <a:srgbClr val="00009E"/>
                </a:solidFill>
              </a:rPr>
              <a:t> and</a:t>
            </a:r>
          </a:p>
          <a:p>
            <a:pPr algn="ctr"/>
            <a:r>
              <a:rPr lang="en-IN" sz="1600" b="1" dirty="0" smtClean="0">
                <a:solidFill>
                  <a:srgbClr val="00009E"/>
                </a:solidFill>
              </a:rPr>
              <a:t> Institutional Development</a:t>
            </a:r>
            <a:endParaRPr lang="en-IN" sz="1600" dirty="0" smtClean="0">
              <a:solidFill>
                <a:srgbClr val="00009E"/>
              </a:solidFill>
            </a:endParaRPr>
          </a:p>
        </p:txBody>
      </p:sp>
      <p:cxnSp>
        <p:nvCxnSpPr>
          <p:cNvPr id="57" name="Elbow Connector 56"/>
          <p:cNvCxnSpPr>
            <a:stCxn id="55" idx="1"/>
            <a:endCxn id="55" idx="3"/>
          </p:cNvCxnSpPr>
          <p:nvPr/>
        </p:nvCxnSpPr>
        <p:spPr>
          <a:xfrm rot="10800000" flipH="1">
            <a:off x="2869020" y="6292771"/>
            <a:ext cx="4074710" cy="12700"/>
          </a:xfrm>
          <a:prstGeom prst="bentConnector5">
            <a:avLst>
              <a:gd name="adj1" fmla="val -66343"/>
              <a:gd name="adj2" fmla="val 44157354"/>
              <a:gd name="adj3" fmla="val 150848"/>
            </a:avLst>
          </a:prstGeom>
          <a:ln w="19050">
            <a:solidFill>
              <a:schemeClr val="tx2">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660400" y="-101600"/>
            <a:ext cx="8229600" cy="715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smtClean="0">
                <a:solidFill>
                  <a:srgbClr val="FF0000"/>
                </a:solidFill>
                <a:effectLst>
                  <a:outerShdw blurRad="38100" dist="38100" dir="2700000" algn="tl">
                    <a:srgbClr val="000000">
                      <a:alpha val="43137"/>
                    </a:srgbClr>
                  </a:outerShdw>
                </a:effectLst>
              </a:rPr>
              <a:t>Approach</a:t>
            </a:r>
            <a:endParaRPr lang="en-US" b="1" dirty="0">
              <a:solidFill>
                <a:schemeClr val="accent3">
                  <a:lumMod val="50000"/>
                </a:schemeClr>
              </a:solidFill>
            </a:endParaRPr>
          </a:p>
        </p:txBody>
      </p:sp>
      <p:grpSp>
        <p:nvGrpSpPr>
          <p:cNvPr id="2" name="Group 1"/>
          <p:cNvGrpSpPr/>
          <p:nvPr/>
        </p:nvGrpSpPr>
        <p:grpSpPr>
          <a:xfrm>
            <a:off x="3807969" y="1009570"/>
            <a:ext cx="2059431" cy="4514930"/>
            <a:chOff x="3131611" y="469900"/>
            <a:chExt cx="2059431" cy="4514930"/>
          </a:xfrm>
        </p:grpSpPr>
        <p:sp>
          <p:nvSpPr>
            <p:cNvPr id="6" name="TextBox 5"/>
            <p:cNvSpPr txBox="1"/>
            <p:nvPr/>
          </p:nvSpPr>
          <p:spPr>
            <a:xfrm>
              <a:off x="3131611" y="1295400"/>
              <a:ext cx="2059429" cy="2277547"/>
            </a:xfrm>
            <a:prstGeom prst="rect">
              <a:avLst/>
            </a:prstGeom>
            <a:solidFill>
              <a:schemeClr val="accent1">
                <a:lumMod val="40000"/>
                <a:lumOff val="60000"/>
              </a:schemeClr>
            </a:solidFill>
            <a:ln>
              <a:solidFill>
                <a:schemeClr val="tx1"/>
              </a:solidFill>
            </a:ln>
          </p:spPr>
          <p:txBody>
            <a:bodyPr wrap="square" rtlCol="0">
              <a:spAutoFit/>
            </a:bodyPr>
            <a:lstStyle/>
            <a:p>
              <a:r>
                <a:rPr lang="en-IN" sz="1600" b="1" u="sng" dirty="0" smtClean="0">
                  <a:solidFill>
                    <a:srgbClr val="FF0000"/>
                  </a:solidFill>
                </a:rPr>
                <a:t>Data from State:</a:t>
              </a:r>
            </a:p>
            <a:p>
              <a:pPr marL="285750" indent="-285750">
                <a:buFont typeface="Arial" panose="020B0604020202020204" pitchFamily="34" charset="0"/>
                <a:buChar char="•"/>
              </a:pPr>
              <a:r>
                <a:rPr lang="en-IN" sz="1400" dirty="0" smtClean="0">
                  <a:solidFill>
                    <a:prstClr val="black"/>
                  </a:solidFill>
                </a:rPr>
                <a:t>Rainfall</a:t>
              </a:r>
            </a:p>
            <a:p>
              <a:pPr marL="285750" indent="-285750">
                <a:buFont typeface="Arial" panose="020B0604020202020204" pitchFamily="34" charset="0"/>
                <a:buChar char="•"/>
              </a:pPr>
              <a:r>
                <a:rPr lang="en-IN" sz="1400" dirty="0" smtClean="0">
                  <a:solidFill>
                    <a:prstClr val="black"/>
                  </a:solidFill>
                </a:rPr>
                <a:t>Met parameters</a:t>
              </a:r>
            </a:p>
            <a:p>
              <a:pPr marL="285750" indent="-285750">
                <a:buFont typeface="Arial" panose="020B0604020202020204" pitchFamily="34" charset="0"/>
                <a:buChar char="•"/>
              </a:pPr>
              <a:r>
                <a:rPr lang="en-IN" sz="1400" dirty="0" smtClean="0">
                  <a:solidFill>
                    <a:prstClr val="black"/>
                  </a:solidFill>
                </a:rPr>
                <a:t>Discharge</a:t>
              </a:r>
            </a:p>
            <a:p>
              <a:pPr marL="285750" indent="-285750">
                <a:buFont typeface="Arial" panose="020B0604020202020204" pitchFamily="34" charset="0"/>
                <a:buChar char="•"/>
              </a:pPr>
              <a:r>
                <a:rPr lang="en-IN" sz="1400" dirty="0" smtClean="0">
                  <a:solidFill>
                    <a:prstClr val="black"/>
                  </a:solidFill>
                </a:rPr>
                <a:t>Reservoir releases</a:t>
              </a:r>
            </a:p>
            <a:p>
              <a:pPr marL="285750" indent="-285750">
                <a:buFont typeface="Arial" panose="020B0604020202020204" pitchFamily="34" charset="0"/>
                <a:buChar char="•"/>
              </a:pPr>
              <a:r>
                <a:rPr lang="en-IN" sz="1400" dirty="0" smtClean="0">
                  <a:solidFill>
                    <a:prstClr val="black"/>
                  </a:solidFill>
                </a:rPr>
                <a:t>Canal flows</a:t>
              </a:r>
            </a:p>
            <a:p>
              <a:pPr marL="285750" indent="-285750">
                <a:buFont typeface="Arial" panose="020B0604020202020204" pitchFamily="34" charset="0"/>
                <a:buChar char="•"/>
              </a:pPr>
              <a:r>
                <a:rPr lang="en-IN" sz="1400" dirty="0" smtClean="0">
                  <a:solidFill>
                    <a:prstClr val="black"/>
                  </a:solidFill>
                </a:rPr>
                <a:t>WQ</a:t>
              </a:r>
            </a:p>
            <a:p>
              <a:pPr marL="285750" indent="-285750">
                <a:buFont typeface="Arial" panose="020B0604020202020204" pitchFamily="34" charset="0"/>
                <a:buChar char="•"/>
              </a:pPr>
              <a:r>
                <a:rPr lang="en-IN" sz="1400" dirty="0" smtClean="0">
                  <a:solidFill>
                    <a:prstClr val="black"/>
                  </a:solidFill>
                </a:rPr>
                <a:t>Sediments</a:t>
              </a:r>
            </a:p>
            <a:p>
              <a:pPr marL="285750" indent="-285750">
                <a:buFont typeface="Arial" panose="020B0604020202020204" pitchFamily="34" charset="0"/>
                <a:buChar char="•"/>
              </a:pPr>
              <a:r>
                <a:rPr lang="en-IN" sz="1400" dirty="0" smtClean="0">
                  <a:solidFill>
                    <a:prstClr val="black"/>
                  </a:solidFill>
                </a:rPr>
                <a:t>Water abstraction/ demands</a:t>
              </a:r>
            </a:p>
          </p:txBody>
        </p:sp>
        <p:sp>
          <p:nvSpPr>
            <p:cNvPr id="7" name="TextBox 6"/>
            <p:cNvSpPr txBox="1"/>
            <p:nvPr/>
          </p:nvSpPr>
          <p:spPr>
            <a:xfrm>
              <a:off x="3131611" y="3569058"/>
              <a:ext cx="2059431" cy="1415772"/>
            </a:xfrm>
            <a:prstGeom prst="rect">
              <a:avLst/>
            </a:prstGeom>
            <a:solidFill>
              <a:schemeClr val="accent1">
                <a:lumMod val="40000"/>
                <a:lumOff val="60000"/>
              </a:schemeClr>
            </a:solidFill>
            <a:ln>
              <a:solidFill>
                <a:schemeClr val="tx1"/>
              </a:solidFill>
            </a:ln>
          </p:spPr>
          <p:txBody>
            <a:bodyPr wrap="square" rtlCol="0">
              <a:spAutoFit/>
            </a:bodyPr>
            <a:lstStyle/>
            <a:p>
              <a:r>
                <a:rPr lang="en-IN" sz="1600" b="1" u="sng" dirty="0" smtClean="0">
                  <a:solidFill>
                    <a:srgbClr val="FF0000"/>
                  </a:solidFill>
                </a:rPr>
                <a:t>Data from Centre :</a:t>
              </a:r>
            </a:p>
            <a:p>
              <a:pPr marL="285750" indent="-285750">
                <a:buFont typeface="Arial" panose="020B0604020202020204" pitchFamily="34" charset="0"/>
                <a:buChar char="•"/>
              </a:pPr>
              <a:r>
                <a:rPr lang="en-IN" sz="1400" dirty="0" smtClean="0">
                  <a:solidFill>
                    <a:prstClr val="black"/>
                  </a:solidFill>
                </a:rPr>
                <a:t>DEM</a:t>
              </a:r>
            </a:p>
            <a:p>
              <a:pPr marL="285750" indent="-285750">
                <a:buFont typeface="Arial" panose="020B0604020202020204" pitchFamily="34" charset="0"/>
                <a:buChar char="•"/>
              </a:pPr>
              <a:r>
                <a:rPr lang="en-IN" sz="1400" dirty="0" smtClean="0">
                  <a:solidFill>
                    <a:prstClr val="black"/>
                  </a:solidFill>
                </a:rPr>
                <a:t>Toposheets</a:t>
              </a:r>
            </a:p>
            <a:p>
              <a:pPr marL="285750" indent="-285750">
                <a:buFont typeface="Arial" panose="020B0604020202020204" pitchFamily="34" charset="0"/>
                <a:buChar char="•"/>
              </a:pPr>
              <a:r>
                <a:rPr lang="en-IN" sz="1400" dirty="0" smtClean="0">
                  <a:solidFill>
                    <a:prstClr val="black"/>
                  </a:solidFill>
                </a:rPr>
                <a:t>Land use</a:t>
              </a:r>
            </a:p>
            <a:p>
              <a:pPr marL="285750" indent="-285750">
                <a:buFont typeface="Arial" panose="020B0604020202020204" pitchFamily="34" charset="0"/>
                <a:buChar char="•"/>
              </a:pPr>
              <a:r>
                <a:rPr lang="en-IN" sz="1400" dirty="0" smtClean="0">
                  <a:solidFill>
                    <a:prstClr val="black"/>
                  </a:solidFill>
                </a:rPr>
                <a:t>Satellite image</a:t>
              </a:r>
            </a:p>
            <a:p>
              <a:pPr marL="285750" indent="-285750">
                <a:buFont typeface="Arial" panose="020B0604020202020204" pitchFamily="34" charset="0"/>
                <a:buChar char="•"/>
              </a:pPr>
              <a:r>
                <a:rPr lang="en-IN" sz="1400" dirty="0" smtClean="0">
                  <a:solidFill>
                    <a:prstClr val="black"/>
                  </a:solidFill>
                </a:rPr>
                <a:t>Weather forecast</a:t>
              </a:r>
            </a:p>
          </p:txBody>
        </p:sp>
        <p:sp>
          <p:nvSpPr>
            <p:cNvPr id="17" name="TextBox 16"/>
            <p:cNvSpPr txBox="1"/>
            <p:nvPr/>
          </p:nvSpPr>
          <p:spPr>
            <a:xfrm>
              <a:off x="3136901" y="469900"/>
              <a:ext cx="2054140" cy="830997"/>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IN" sz="1600" b="1" dirty="0" smtClean="0">
                  <a:solidFill>
                    <a:srgbClr val="00009E"/>
                  </a:solidFill>
                </a:rPr>
                <a:t>Development of Hydrological Information System</a:t>
              </a:r>
            </a:p>
          </p:txBody>
        </p:sp>
      </p:grpSp>
      <p:grpSp>
        <p:nvGrpSpPr>
          <p:cNvPr id="8" name="Group 7"/>
          <p:cNvGrpSpPr/>
          <p:nvPr/>
        </p:nvGrpSpPr>
        <p:grpSpPr>
          <a:xfrm>
            <a:off x="558800" y="953869"/>
            <a:ext cx="2289738" cy="4436765"/>
            <a:chOff x="457200" y="941169"/>
            <a:chExt cx="2289738" cy="4436765"/>
          </a:xfrm>
        </p:grpSpPr>
        <p:sp>
          <p:nvSpPr>
            <p:cNvPr id="5" name="TextBox 4"/>
            <p:cNvSpPr txBox="1"/>
            <p:nvPr/>
          </p:nvSpPr>
          <p:spPr>
            <a:xfrm>
              <a:off x="457200" y="1561505"/>
              <a:ext cx="2289738" cy="3816429"/>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IN" sz="1600" b="1" u="sng" dirty="0">
                  <a:solidFill>
                    <a:srgbClr val="FF0000"/>
                  </a:solidFill>
                </a:rPr>
                <a:t>Planning</a:t>
              </a:r>
            </a:p>
            <a:p>
              <a:pPr marL="285750" indent="-285750">
                <a:buFont typeface="Arial" panose="020B0604020202020204" pitchFamily="34" charset="0"/>
                <a:buChar char="•"/>
              </a:pPr>
              <a:r>
                <a:rPr lang="en-IN" sz="1400" dirty="0" smtClean="0">
                  <a:solidFill>
                    <a:prstClr val="black"/>
                  </a:solidFill>
                </a:rPr>
                <a:t>Water Budget</a:t>
              </a:r>
            </a:p>
            <a:p>
              <a:pPr marL="285750" indent="-285750">
                <a:buFont typeface="Arial" panose="020B0604020202020204" pitchFamily="34" charset="0"/>
                <a:buChar char="•"/>
              </a:pPr>
              <a:r>
                <a:rPr lang="en-IN" sz="1400" dirty="0" smtClean="0">
                  <a:solidFill>
                    <a:prstClr val="black"/>
                  </a:solidFill>
                </a:rPr>
                <a:t>Reservoir Operation</a:t>
              </a:r>
            </a:p>
            <a:p>
              <a:pPr marL="285750" indent="-285750">
                <a:buFont typeface="Arial" panose="020B0604020202020204" pitchFamily="34" charset="0"/>
                <a:buChar char="•"/>
              </a:pPr>
              <a:r>
                <a:rPr lang="en-IN" sz="1400" dirty="0" smtClean="0">
                  <a:solidFill>
                    <a:prstClr val="black"/>
                  </a:solidFill>
                </a:rPr>
                <a:t>Flood Management</a:t>
              </a:r>
            </a:p>
            <a:p>
              <a:pPr marL="285750" indent="-285750">
                <a:buFont typeface="Arial" panose="020B0604020202020204" pitchFamily="34" charset="0"/>
                <a:buChar char="•"/>
              </a:pPr>
              <a:r>
                <a:rPr lang="en-IN" sz="1400" dirty="0" smtClean="0">
                  <a:solidFill>
                    <a:prstClr val="black"/>
                  </a:solidFill>
                </a:rPr>
                <a:t>Conjunctive use</a:t>
              </a:r>
            </a:p>
            <a:p>
              <a:pPr marL="285750" indent="-285750">
                <a:buFont typeface="Arial" panose="020B0604020202020204" pitchFamily="34" charset="0"/>
                <a:buChar char="•"/>
              </a:pPr>
              <a:r>
                <a:rPr lang="en-IN" sz="1400" dirty="0" smtClean="0">
                  <a:solidFill>
                    <a:prstClr val="black"/>
                  </a:solidFill>
                </a:rPr>
                <a:t>GW study/ management</a:t>
              </a:r>
            </a:p>
            <a:p>
              <a:pPr marL="285750" indent="-285750">
                <a:buFont typeface="Arial" panose="020B0604020202020204" pitchFamily="34" charset="0"/>
                <a:buChar char="•"/>
              </a:pPr>
              <a:r>
                <a:rPr lang="en-IN" sz="1400" dirty="0" smtClean="0">
                  <a:solidFill>
                    <a:prstClr val="black"/>
                  </a:solidFill>
                </a:rPr>
                <a:t>Drought Management</a:t>
              </a:r>
            </a:p>
            <a:p>
              <a:pPr marL="285750" indent="-285750">
                <a:buFont typeface="Arial" panose="020B0604020202020204" pitchFamily="34" charset="0"/>
                <a:buChar char="•"/>
              </a:pPr>
              <a:r>
                <a:rPr lang="en-IN" sz="1400" dirty="0" smtClean="0">
                  <a:solidFill>
                    <a:prstClr val="black"/>
                  </a:solidFill>
                </a:rPr>
                <a:t>Irrigation/hydropower development</a:t>
              </a:r>
            </a:p>
            <a:p>
              <a:pPr marL="285750" indent="-285750">
                <a:buFont typeface="Arial" panose="020B0604020202020204" pitchFamily="34" charset="0"/>
                <a:buChar char="•"/>
              </a:pPr>
              <a:r>
                <a:rPr lang="en-IN" sz="1400" dirty="0" smtClean="0">
                  <a:solidFill>
                    <a:prstClr val="black"/>
                  </a:solidFill>
                </a:rPr>
                <a:t>Climate change adaptation</a:t>
              </a:r>
            </a:p>
            <a:p>
              <a:pPr marL="285750" indent="-285750">
                <a:buFont typeface="Arial" panose="020B0604020202020204" pitchFamily="34" charset="0"/>
                <a:buChar char="•"/>
              </a:pPr>
              <a:r>
                <a:rPr lang="en-IN" sz="1400" dirty="0" smtClean="0">
                  <a:solidFill>
                    <a:prstClr val="black"/>
                  </a:solidFill>
                </a:rPr>
                <a:t>WQ/ Saline intrusion</a:t>
              </a:r>
            </a:p>
            <a:p>
              <a:pPr algn="ctr"/>
              <a:r>
                <a:rPr lang="en-IN" sz="1600" b="1" u="sng" dirty="0" smtClean="0">
                  <a:solidFill>
                    <a:srgbClr val="FF0000"/>
                  </a:solidFill>
                </a:rPr>
                <a:t>Operation</a:t>
              </a:r>
              <a:endParaRPr lang="en-IN" sz="1600" b="1" u="sng" dirty="0">
                <a:solidFill>
                  <a:srgbClr val="FF0000"/>
                </a:solidFill>
              </a:endParaRPr>
            </a:p>
            <a:p>
              <a:pPr marL="285750" indent="-285750">
                <a:buFont typeface="Arial" panose="020B0604020202020204" pitchFamily="34" charset="0"/>
                <a:buChar char="•"/>
              </a:pPr>
              <a:r>
                <a:rPr lang="en-IN" sz="1400" dirty="0" smtClean="0">
                  <a:solidFill>
                    <a:prstClr val="black"/>
                  </a:solidFill>
                </a:rPr>
                <a:t>Flood Forecasting</a:t>
              </a:r>
            </a:p>
            <a:p>
              <a:pPr marL="285750" indent="-285750">
                <a:buFont typeface="Arial" panose="020B0604020202020204" pitchFamily="34" charset="0"/>
                <a:buChar char="•"/>
              </a:pPr>
              <a:r>
                <a:rPr lang="en-IN" sz="1400" dirty="0" smtClean="0">
                  <a:solidFill>
                    <a:prstClr val="black"/>
                  </a:solidFill>
                </a:rPr>
                <a:t>Reservoir operation</a:t>
              </a:r>
            </a:p>
            <a:p>
              <a:pPr marL="285750" indent="-285750">
                <a:buFont typeface="Arial" panose="020B0604020202020204" pitchFamily="34" charset="0"/>
                <a:buChar char="•"/>
              </a:pPr>
              <a:r>
                <a:rPr lang="en-IN" sz="1400" dirty="0" smtClean="0">
                  <a:solidFill>
                    <a:prstClr val="black"/>
                  </a:solidFill>
                </a:rPr>
                <a:t>Canal optimization</a:t>
              </a:r>
            </a:p>
            <a:p>
              <a:pPr marL="285750" indent="-285750">
                <a:buFont typeface="Arial" panose="020B0604020202020204" pitchFamily="34" charset="0"/>
                <a:buChar char="•"/>
              </a:pPr>
              <a:r>
                <a:rPr lang="en-IN" sz="1400" dirty="0" smtClean="0">
                  <a:solidFill>
                    <a:prstClr val="black"/>
                  </a:solidFill>
                </a:rPr>
                <a:t>Irrigation scheduling</a:t>
              </a:r>
              <a:endParaRPr lang="en-IN" sz="1400" dirty="0">
                <a:solidFill>
                  <a:prstClr val="black"/>
                </a:solidFill>
              </a:endParaRPr>
            </a:p>
          </p:txBody>
        </p:sp>
        <p:sp>
          <p:nvSpPr>
            <p:cNvPr id="21" name="TextBox 20"/>
            <p:cNvSpPr txBox="1"/>
            <p:nvPr/>
          </p:nvSpPr>
          <p:spPr>
            <a:xfrm>
              <a:off x="457200" y="941169"/>
              <a:ext cx="2289738" cy="369332"/>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IN" b="1" dirty="0" smtClean="0">
                  <a:solidFill>
                    <a:srgbClr val="00009E"/>
                  </a:solidFill>
                </a:rPr>
                <a:t>Issues</a:t>
              </a:r>
            </a:p>
          </p:txBody>
        </p:sp>
      </p:grpSp>
      <p:pic>
        <p:nvPicPr>
          <p:cNvPr id="25"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9634" y="38100"/>
            <a:ext cx="338283" cy="576262"/>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2874310" y="2141265"/>
            <a:ext cx="938949" cy="484632"/>
          </a:xfrm>
          <a:prstGeom prst="righ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ight Arrow 26"/>
          <p:cNvSpPr/>
          <p:nvPr/>
        </p:nvSpPr>
        <p:spPr>
          <a:xfrm>
            <a:off x="5905498" y="2141265"/>
            <a:ext cx="938949" cy="484632"/>
          </a:xfrm>
          <a:prstGeom prst="righ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ight Arrow 27"/>
          <p:cNvSpPr/>
          <p:nvPr/>
        </p:nvSpPr>
        <p:spPr>
          <a:xfrm rot="5400000">
            <a:off x="7269281" y="3997318"/>
            <a:ext cx="798940" cy="484632"/>
          </a:xfrm>
          <a:prstGeom prst="righ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54245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8</a:t>
            </a:fld>
            <a:endParaRPr lang="en-US" sz="1000">
              <a:latin typeface="+mn-lt"/>
            </a:endParaRPr>
          </a:p>
        </p:txBody>
      </p:sp>
      <p:sp>
        <p:nvSpPr>
          <p:cNvPr id="3" name="Rectangle 2"/>
          <p:cNvSpPr/>
          <p:nvPr/>
        </p:nvSpPr>
        <p:spPr>
          <a:xfrm>
            <a:off x="228600" y="112506"/>
            <a:ext cx="8305800" cy="553998"/>
          </a:xfrm>
          <a:prstGeom prst="rect">
            <a:avLst/>
          </a:prstGeom>
        </p:spPr>
        <p:txBody>
          <a:bodyPr wrap="square">
            <a:spAutoFit/>
          </a:bodyPr>
          <a:lstStyle/>
          <a:p>
            <a:pPr algn="ctr"/>
            <a:r>
              <a:rPr lang="en-IN" sz="3000" b="1" dirty="0" smtClean="0">
                <a:solidFill>
                  <a:srgbClr val="FF0000"/>
                </a:solidFill>
                <a:effectLst>
                  <a:outerShdw blurRad="38100" dist="38100" dir="2700000" algn="tl">
                    <a:srgbClr val="000000">
                      <a:alpha val="43137"/>
                    </a:srgbClr>
                  </a:outerShdw>
                </a:effectLst>
                <a:latin typeface="+mj-lt"/>
                <a:ea typeface="+mj-ea"/>
                <a:cs typeface="+mj-cs"/>
              </a:rPr>
              <a:t>Major issues and Project interventions</a:t>
            </a:r>
            <a:endParaRPr lang="en-GB" sz="30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descr="C:\Users\Raj Singh\Pictures\IndianEmb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1704" y="26127"/>
            <a:ext cx="357854" cy="6095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571500" y="850900"/>
            <a:ext cx="8077200" cy="53879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SzPct val="100000"/>
              <a:buFont typeface="Wingdings" pitchFamily="2" charset="2"/>
              <a:buChar char="Ø"/>
              <a:defRPr/>
            </a:pPr>
            <a:endParaRPr lang="en-GB" sz="2800" b="1" dirty="0" smtClean="0">
              <a:solidFill>
                <a:srgbClr val="002060"/>
              </a:solidFill>
            </a:endParaRPr>
          </a:p>
        </p:txBody>
      </p:sp>
      <p:cxnSp>
        <p:nvCxnSpPr>
          <p:cNvPr id="9" name="Straight Connector 8"/>
          <p:cNvCxnSpPr/>
          <p:nvPr/>
        </p:nvCxnSpPr>
        <p:spPr>
          <a:xfrm>
            <a:off x="-17853" y="850900"/>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2661397785"/>
              </p:ext>
            </p:extLst>
          </p:nvPr>
        </p:nvGraphicFramePr>
        <p:xfrm>
          <a:off x="0" y="1103281"/>
          <a:ext cx="9239250" cy="5687874"/>
        </p:xfrm>
        <a:graphic>
          <a:graphicData uri="http://schemas.openxmlformats.org/drawingml/2006/table">
            <a:tbl>
              <a:tblPr firstRow="1" bandRow="1">
                <a:tableStyleId>{5C22544A-7EE6-4342-B048-85BDC9FD1C3A}</a:tableStyleId>
              </a:tblPr>
              <a:tblGrid>
                <a:gridCol w="2895600"/>
                <a:gridCol w="6343650"/>
              </a:tblGrid>
              <a:tr h="189602">
                <a:tc>
                  <a:txBody>
                    <a:bodyPr/>
                    <a:lstStyle/>
                    <a:p>
                      <a:r>
                        <a:rPr lang="en-US" b="1" dirty="0" smtClean="0"/>
                        <a:t>Issues</a:t>
                      </a:r>
                      <a:endParaRPr lang="en-US" b="1" dirty="0"/>
                    </a:p>
                  </a:txBody>
                  <a:tcPr/>
                </a:tc>
                <a:tc>
                  <a:txBody>
                    <a:bodyPr/>
                    <a:lstStyle/>
                    <a:p>
                      <a:r>
                        <a:rPr lang="en-US" b="1" dirty="0" smtClean="0"/>
                        <a:t>Project</a:t>
                      </a:r>
                      <a:r>
                        <a:rPr lang="en-US" b="1" baseline="0" dirty="0" smtClean="0"/>
                        <a:t> intervention</a:t>
                      </a:r>
                      <a:endParaRPr lang="en-US" b="1" dirty="0"/>
                    </a:p>
                  </a:txBody>
                  <a:tcPr/>
                </a:tc>
              </a:tr>
              <a:tr h="664559">
                <a:tc>
                  <a:txBody>
                    <a:bodyPr/>
                    <a:lstStyle/>
                    <a:p>
                      <a:r>
                        <a:rPr lang="en-US" b="1" dirty="0" smtClean="0"/>
                        <a:t>Dynamic  and detailed assessment of water resources is not available.</a:t>
                      </a:r>
                    </a:p>
                  </a:txBody>
                  <a:tcPr/>
                </a:tc>
                <a:tc>
                  <a:txBody>
                    <a:bodyPr/>
                    <a:lstStyle/>
                    <a:p>
                      <a:r>
                        <a:rPr lang="en-US" b="1" dirty="0" smtClean="0"/>
                        <a:t>Improve the</a:t>
                      </a:r>
                      <a:r>
                        <a:rPr lang="en-US" b="1" baseline="0" dirty="0" smtClean="0"/>
                        <a:t> extent of </a:t>
                      </a:r>
                      <a:r>
                        <a:rPr lang="en-US" b="1" dirty="0" smtClean="0"/>
                        <a:t>water resources monitoring system</a:t>
                      </a:r>
                      <a:r>
                        <a:rPr lang="en-US" b="1" baseline="0" dirty="0" smtClean="0"/>
                        <a:t> and river basin assessment system.</a:t>
                      </a:r>
                      <a:endParaRPr lang="en-US" b="1" dirty="0" smtClean="0"/>
                    </a:p>
                  </a:txBody>
                  <a:tcPr/>
                </a:tc>
              </a:tr>
              <a:tr h="1174675">
                <a:tc>
                  <a:txBody>
                    <a:bodyPr/>
                    <a:lstStyle/>
                    <a:p>
                      <a:r>
                        <a:rPr lang="en-US" b="1" dirty="0" smtClean="0"/>
                        <a:t>DPRs require sound data and designs to prepare cost efficient solutions.</a:t>
                      </a:r>
                    </a:p>
                    <a:p>
                      <a:endParaRPr lang="en-US" b="1" dirty="0"/>
                    </a:p>
                  </a:txBody>
                  <a:tcPr/>
                </a:tc>
                <a:tc>
                  <a:txBody>
                    <a:bodyPr/>
                    <a:lstStyle/>
                    <a:p>
                      <a:r>
                        <a:rPr lang="en-US" b="1" dirty="0" smtClean="0"/>
                        <a:t>Standardize</a:t>
                      </a:r>
                      <a:r>
                        <a:rPr lang="en-US" b="1" baseline="0" dirty="0" smtClean="0"/>
                        <a:t> h</a:t>
                      </a:r>
                      <a:r>
                        <a:rPr lang="en-US" b="1" dirty="0" smtClean="0"/>
                        <a:t>istorical Database and Hydrological design aides </a:t>
                      </a:r>
                      <a:r>
                        <a:rPr lang="en-US" b="1" baseline="0" dirty="0" smtClean="0"/>
                        <a:t>and make them accessible online.</a:t>
                      </a:r>
                      <a:endParaRPr lang="en-US" b="1" dirty="0" smtClean="0"/>
                    </a:p>
                    <a:p>
                      <a:r>
                        <a:rPr lang="en-US" b="1" dirty="0" smtClean="0"/>
                        <a:t>Improve exchange among central and state through</a:t>
                      </a:r>
                      <a:r>
                        <a:rPr lang="en-US" b="1" baseline="0" dirty="0" smtClean="0"/>
                        <a:t> National Water information center</a:t>
                      </a:r>
                      <a:endParaRPr lang="en-US" b="1" dirty="0" smtClean="0"/>
                    </a:p>
                  </a:txBody>
                  <a:tcPr/>
                </a:tc>
              </a:tr>
              <a:tr h="721296">
                <a:tc>
                  <a:txBody>
                    <a:bodyPr/>
                    <a:lstStyle/>
                    <a:p>
                      <a:r>
                        <a:rPr lang="en-US" b="1" dirty="0" smtClean="0"/>
                        <a:t>Flood damages are in the range of INR 6000 crore/year</a:t>
                      </a:r>
                    </a:p>
                    <a:p>
                      <a:endParaRPr lang="en-US" b="1" dirty="0"/>
                    </a:p>
                  </a:txBody>
                  <a:tcPr/>
                </a:tc>
                <a:tc>
                  <a:txBody>
                    <a:bodyPr/>
                    <a:lstStyle/>
                    <a:p>
                      <a:r>
                        <a:rPr lang="en-US" b="1" dirty="0" smtClean="0"/>
                        <a:t>Modernize Flood forecasting and Reservoir operation</a:t>
                      </a:r>
                      <a:r>
                        <a:rPr lang="en-US" b="1" baseline="0" dirty="0" smtClean="0"/>
                        <a:t> system linked with Climate forecast to minimize the flood impact. </a:t>
                      </a:r>
                      <a:endParaRPr lang="en-US" b="1" dirty="0" smtClean="0"/>
                    </a:p>
                    <a:p>
                      <a:endParaRPr lang="en-US" b="1" dirty="0"/>
                    </a:p>
                  </a:txBody>
                  <a:tcPr/>
                </a:tc>
              </a:tr>
              <a:tr h="10151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Irrigation systems are highly inefficient</a:t>
                      </a:r>
                    </a:p>
                    <a:p>
                      <a:endParaRPr lang="en-US" b="1" dirty="0"/>
                    </a:p>
                  </a:txBody>
                  <a:tcPr/>
                </a:tc>
                <a:tc>
                  <a:txBody>
                    <a:bodyPr/>
                    <a:lstStyle/>
                    <a:p>
                      <a:r>
                        <a:rPr lang="en-US" b="1" dirty="0" smtClean="0"/>
                        <a:t>Improve irrigation operation system through transparency in monitoring and updated information to users. </a:t>
                      </a:r>
                    </a:p>
                    <a:p>
                      <a:r>
                        <a:rPr lang="en-US" b="1" dirty="0" smtClean="0"/>
                        <a:t> Strengthen</a:t>
                      </a:r>
                      <a:r>
                        <a:rPr lang="en-US" b="1" baseline="0" dirty="0" smtClean="0"/>
                        <a:t> DSS for water allocation and distribution.</a:t>
                      </a:r>
                      <a:endParaRPr lang="en-US" b="1" dirty="0" smtClean="0"/>
                    </a:p>
                  </a:txBody>
                  <a:tcPr/>
                </a:tc>
              </a:tr>
              <a:tr h="1015137">
                <a:tc>
                  <a:txBody>
                    <a:bodyPr/>
                    <a:lstStyle/>
                    <a:p>
                      <a:r>
                        <a:rPr lang="en-US" b="1" dirty="0" smtClean="0"/>
                        <a:t>Ground water is depleting</a:t>
                      </a:r>
                      <a:endParaRPr lang="en-US" b="1" dirty="0"/>
                    </a:p>
                  </a:txBody>
                  <a:tcPr/>
                </a:tc>
                <a:tc>
                  <a:txBody>
                    <a:bodyPr/>
                    <a:lstStyle/>
                    <a:p>
                      <a:r>
                        <a:rPr lang="en-US" b="1" dirty="0" smtClean="0"/>
                        <a:t>Improve understanding</a:t>
                      </a:r>
                      <a:r>
                        <a:rPr lang="en-US" b="1" baseline="0" dirty="0" smtClean="0"/>
                        <a:t> of aquifers and surface groundwater interaction</a:t>
                      </a:r>
                      <a:endParaRPr lang="en-US" b="1" dirty="0" smtClean="0"/>
                    </a:p>
                  </a:txBody>
                  <a:tcPr/>
                </a:tc>
              </a:tr>
            </a:tbl>
          </a:graphicData>
        </a:graphic>
      </p:graphicFrame>
    </p:spTree>
    <p:extLst>
      <p:ext uri="{BB962C8B-B14F-4D97-AF65-F5344CB8AC3E}">
        <p14:creationId xmlns:p14="http://schemas.microsoft.com/office/powerpoint/2010/main" val="3393462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6781800" y="6530975"/>
            <a:ext cx="2057400" cy="304800"/>
          </a:xfrm>
          <a:prstGeom prst="rect">
            <a:avLst/>
          </a:prstGeom>
          <a:noFill/>
          <a:ln>
            <a:miter lim="800000"/>
            <a:headEnd/>
            <a:tailEnd/>
          </a:ln>
        </p:spPr>
        <p:txBody>
          <a:bodyPr/>
          <a:lstStyle/>
          <a:p>
            <a:pPr algn="r">
              <a:defRPr/>
            </a:pPr>
            <a:fld id="{BFA8160A-9E07-457A-93A9-3616A592BFC2}" type="slidenum">
              <a:rPr lang="en-US" sz="1000">
                <a:latin typeface="+mn-lt"/>
              </a:rPr>
              <a:pPr algn="r">
                <a:defRPr/>
              </a:pPr>
              <a:t>9</a:t>
            </a:fld>
            <a:endParaRPr lang="en-US" sz="1000">
              <a:latin typeface="+mn-lt"/>
            </a:endParaRPr>
          </a:p>
        </p:txBody>
      </p:sp>
      <p:sp>
        <p:nvSpPr>
          <p:cNvPr id="5123" name="Rectangle 2"/>
          <p:cNvSpPr>
            <a:spLocks noGrp="1" noChangeArrowheads="1"/>
          </p:cNvSpPr>
          <p:nvPr>
            <p:ph type="title" idx="4294967295"/>
          </p:nvPr>
        </p:nvSpPr>
        <p:spPr>
          <a:xfrm>
            <a:off x="190831" y="260117"/>
            <a:ext cx="8077200" cy="471116"/>
          </a:xfrm>
        </p:spPr>
        <p:txBody>
          <a:bodyPr>
            <a:normAutofit fontScale="90000"/>
          </a:bodyPr>
          <a:lstStyle/>
          <a:p>
            <a:pPr algn="ctr" eaLnBrk="1" hangingPunct="1"/>
            <a:r>
              <a:rPr lang="en-US" sz="3000" b="1" dirty="0" smtClean="0">
                <a:solidFill>
                  <a:srgbClr val="C00000"/>
                </a:solidFill>
                <a:effectLst>
                  <a:outerShdw blurRad="38100" dist="38100" dir="2700000" algn="tl">
                    <a:srgbClr val="000000">
                      <a:alpha val="43137"/>
                    </a:srgbClr>
                  </a:outerShdw>
                </a:effectLst>
              </a:rPr>
              <a:t>Component A: Improve In Situ Monitoring System</a:t>
            </a:r>
            <a:endParaRPr lang="en-US" sz="3000" b="1" dirty="0">
              <a:solidFill>
                <a:srgbClr val="C00000"/>
              </a:solidFill>
              <a:effectLst>
                <a:outerShdw blurRad="38100" dist="38100" dir="2700000" algn="tl">
                  <a:srgbClr val="000000">
                    <a:alpha val="43137"/>
                  </a:srgbClr>
                </a:outerShdw>
              </a:effectLst>
            </a:endParaRPr>
          </a:p>
        </p:txBody>
      </p:sp>
      <p:sp>
        <p:nvSpPr>
          <p:cNvPr id="5124" name="Rectangle 3"/>
          <p:cNvSpPr>
            <a:spLocks noGrp="1" noChangeArrowheads="1"/>
          </p:cNvSpPr>
          <p:nvPr>
            <p:ph type="body" idx="4294967295"/>
          </p:nvPr>
        </p:nvSpPr>
        <p:spPr>
          <a:xfrm>
            <a:off x="624504" y="838199"/>
            <a:ext cx="8435054" cy="5997575"/>
          </a:xfrm>
        </p:spPr>
        <p:txBody>
          <a:bodyPr>
            <a:normAutofit/>
          </a:bodyPr>
          <a:lstStyle/>
          <a:p>
            <a:pPr marL="400050" lvl="1" indent="0" algn="just">
              <a:buNone/>
            </a:pPr>
            <a:endParaRPr lang="en-US" sz="1800" b="1" dirty="0"/>
          </a:p>
          <a:p>
            <a:pPr marL="400050" lvl="1" indent="0" algn="just">
              <a:buNone/>
            </a:pPr>
            <a:endParaRPr lang="en-US" sz="1800" b="1" dirty="0" smtClean="0"/>
          </a:p>
          <a:p>
            <a:pPr marL="400050" lvl="1" indent="0" algn="just">
              <a:buNone/>
            </a:pPr>
            <a:endParaRPr lang="en-US" sz="1800" b="1" dirty="0"/>
          </a:p>
          <a:p>
            <a:pPr marL="400050" lvl="1" indent="0" algn="just">
              <a:buNone/>
            </a:pPr>
            <a:endParaRPr lang="en-US" sz="1800" b="1" dirty="0" smtClean="0"/>
          </a:p>
          <a:p>
            <a:pPr marL="400050" lvl="1" indent="0" algn="just">
              <a:buNone/>
            </a:pPr>
            <a:endParaRPr lang="en-US" sz="1800" b="1" dirty="0"/>
          </a:p>
          <a:p>
            <a:pPr marL="400050" lvl="1" indent="0" algn="just">
              <a:buNone/>
            </a:pPr>
            <a:endParaRPr lang="en-US" sz="1800" b="1" dirty="0" smtClean="0"/>
          </a:p>
          <a:p>
            <a:pPr marL="400050" lvl="1" indent="0" algn="just">
              <a:buNone/>
            </a:pPr>
            <a:endParaRPr lang="en-US" sz="1800" b="1" dirty="0"/>
          </a:p>
          <a:p>
            <a:pPr marL="400050" lvl="1" indent="0" algn="just">
              <a:buNone/>
            </a:pPr>
            <a:endParaRPr lang="en-US" sz="1800" b="1" dirty="0" smtClean="0"/>
          </a:p>
          <a:p>
            <a:pPr marL="1009650" lvl="1" indent="-609600" algn="just">
              <a:buAutoNum type="alphaUcPeriod"/>
            </a:pPr>
            <a:endParaRPr lang="en-US" sz="1800" b="1" dirty="0" smtClean="0"/>
          </a:p>
          <a:p>
            <a:pPr marL="400050" lvl="1" indent="0" algn="just">
              <a:buNone/>
            </a:pPr>
            <a:endParaRPr lang="en-US" b="1" dirty="0" smtClean="0">
              <a:solidFill>
                <a:srgbClr val="C00000"/>
              </a:solidFill>
              <a:effectLst>
                <a:outerShdw blurRad="38100" dist="38100" dir="2700000" algn="tl">
                  <a:srgbClr val="000000">
                    <a:alpha val="43137"/>
                  </a:srgbClr>
                </a:outerShdw>
              </a:effectLst>
            </a:endParaRPr>
          </a:p>
          <a:p>
            <a:pPr marL="400050" lvl="1" indent="0" algn="just">
              <a:buNone/>
            </a:pPr>
            <a:endParaRPr lang="en-US" b="1" dirty="0">
              <a:solidFill>
                <a:srgbClr val="C00000"/>
              </a:solidFill>
              <a:effectLst>
                <a:outerShdw blurRad="38100" dist="38100" dir="2700000" algn="tl">
                  <a:srgbClr val="000000">
                    <a:alpha val="43137"/>
                  </a:srgbClr>
                </a:outerShdw>
              </a:effectLst>
            </a:endParaRPr>
          </a:p>
          <a:p>
            <a:pPr marL="400050" lvl="1" indent="0" algn="just">
              <a:buNone/>
            </a:pPr>
            <a:endParaRPr lang="en-US" b="1" dirty="0" smtClean="0">
              <a:solidFill>
                <a:srgbClr val="C00000"/>
              </a:solidFill>
              <a:effectLst>
                <a:outerShdw blurRad="38100" dist="38100" dir="2700000" algn="tl">
                  <a:srgbClr val="000000">
                    <a:alpha val="43137"/>
                  </a:srgbClr>
                </a:outerShdw>
              </a:effectLst>
            </a:endParaRPr>
          </a:p>
          <a:p>
            <a:pPr marL="400050" lvl="1" indent="0" algn="just">
              <a:buNone/>
            </a:pPr>
            <a:endParaRPr lang="en-US" b="1" dirty="0">
              <a:solidFill>
                <a:srgbClr val="C00000"/>
              </a:solidFill>
              <a:effectLst>
                <a:outerShdw blurRad="38100" dist="38100" dir="2700000" algn="tl">
                  <a:srgbClr val="000000">
                    <a:alpha val="43137"/>
                  </a:srgbClr>
                </a:outerShdw>
              </a:effectLst>
            </a:endParaRPr>
          </a:p>
          <a:p>
            <a:pPr marL="400050" lvl="1" indent="0" algn="just">
              <a:buNone/>
            </a:pPr>
            <a:endParaRPr lang="en-US" b="1" dirty="0" smtClean="0">
              <a:solidFill>
                <a:srgbClr val="C00000"/>
              </a:solidFill>
              <a:effectLst>
                <a:outerShdw blurRad="38100" dist="38100" dir="2700000" algn="tl">
                  <a:srgbClr val="000000">
                    <a:alpha val="43137"/>
                  </a:srgbClr>
                </a:outerShdw>
              </a:effectLst>
            </a:endParaRPr>
          </a:p>
          <a:p>
            <a:pPr marL="400050" lvl="1" indent="0" algn="just">
              <a:buNone/>
            </a:pPr>
            <a:endParaRPr lang="en-US" b="1" dirty="0">
              <a:solidFill>
                <a:srgbClr val="C00000"/>
              </a:solidFill>
              <a:effectLst>
                <a:outerShdw blurRad="38100" dist="38100" dir="2700000" algn="tl">
                  <a:srgbClr val="000000">
                    <a:alpha val="43137"/>
                  </a:srgbClr>
                </a:outerShdw>
              </a:effectLst>
            </a:endParaRPr>
          </a:p>
          <a:p>
            <a:pPr marL="1009650" lvl="1" indent="-609600" algn="just">
              <a:buAutoNum type="alphaUcPeriod"/>
            </a:pPr>
            <a:endParaRPr lang="en-US" sz="1800" b="1" dirty="0"/>
          </a:p>
        </p:txBody>
      </p:sp>
      <p:sp>
        <p:nvSpPr>
          <p:cNvPr id="2" name="TextBox 1"/>
          <p:cNvSpPr txBox="1"/>
          <p:nvPr/>
        </p:nvSpPr>
        <p:spPr>
          <a:xfrm>
            <a:off x="3131611" y="951103"/>
            <a:ext cx="1522468" cy="276999"/>
          </a:xfrm>
          <a:prstGeom prst="rect">
            <a:avLst/>
          </a:prstGeom>
          <a:noFill/>
        </p:spPr>
        <p:txBody>
          <a:bodyPr wrap="none" rtlCol="0">
            <a:spAutoFit/>
          </a:bodyPr>
          <a:lstStyle/>
          <a:p>
            <a:r>
              <a:rPr lang="en-IN" sz="1200" dirty="0" smtClean="0">
                <a:solidFill>
                  <a:srgbClr val="FF0000"/>
                </a:solidFill>
                <a:effectLst>
                  <a:outerShdw blurRad="38100" dist="38100" dir="2700000" algn="tl">
                    <a:srgbClr val="000000">
                      <a:alpha val="43137"/>
                    </a:srgbClr>
                  </a:outerShdw>
                </a:effectLst>
              </a:rPr>
              <a:t>Water Level Recorder</a:t>
            </a:r>
            <a:endParaRPr lang="en-IN" sz="1200" dirty="0">
              <a:solidFill>
                <a:srgbClr val="FF0000"/>
              </a:solidFill>
              <a:effectLst>
                <a:outerShdw blurRad="38100" dist="38100" dir="2700000" algn="tl">
                  <a:srgbClr val="000000">
                    <a:alpha val="43137"/>
                  </a:srgbClr>
                </a:outerShdw>
              </a:effectLst>
            </a:endParaRPr>
          </a:p>
        </p:txBody>
      </p:sp>
      <p:pic>
        <p:nvPicPr>
          <p:cNvPr id="14" name="Content Placeholder 3" descr="olinda 1(1)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1512" y="1214650"/>
            <a:ext cx="1682666" cy="1833350"/>
          </a:xfrm>
          <a:prstGeom prst="rect">
            <a:avLst/>
          </a:prstGeom>
          <a:ln>
            <a:solidFill>
              <a:schemeClr val="tx1"/>
            </a:solidFill>
          </a:ln>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1805" y="1236342"/>
            <a:ext cx="1508252" cy="1833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52408" y="914652"/>
            <a:ext cx="1448795" cy="276999"/>
          </a:xfrm>
          <a:prstGeom prst="rect">
            <a:avLst/>
          </a:prstGeom>
          <a:noFill/>
        </p:spPr>
        <p:txBody>
          <a:bodyPr wrap="none" rtlCol="0">
            <a:spAutoFit/>
          </a:bodyPr>
          <a:lstStyle/>
          <a:p>
            <a:r>
              <a:rPr lang="en-IN" sz="1200" dirty="0" smtClean="0">
                <a:solidFill>
                  <a:srgbClr val="FF0000"/>
                </a:solidFill>
                <a:effectLst>
                  <a:outerShdw blurRad="38100" dist="38100" dir="2700000" algn="tl">
                    <a:srgbClr val="000000">
                      <a:alpha val="43137"/>
                    </a:srgbClr>
                  </a:outerShdw>
                </a:effectLst>
              </a:rPr>
              <a:t>Digital GW Recorder</a:t>
            </a:r>
            <a:endParaRPr lang="en-IN" sz="1200" dirty="0">
              <a:solidFill>
                <a:srgbClr val="FF0000"/>
              </a:solidFill>
              <a:effectLst>
                <a:outerShdw blurRad="38100" dist="38100" dir="2700000" algn="tl">
                  <a:srgbClr val="000000">
                    <a:alpha val="43137"/>
                  </a:srgbClr>
                </a:outerShdw>
              </a:effectLst>
            </a:endParaRPr>
          </a:p>
        </p:txBody>
      </p:sp>
      <p:pic>
        <p:nvPicPr>
          <p:cNvPr id="19" name="Picture 18" descr="pandoh spillway.jpg"/>
          <p:cNvPicPr>
            <a:picLocks noChangeAspect="1"/>
          </p:cNvPicPr>
          <p:nvPr/>
        </p:nvPicPr>
        <p:blipFill rotWithShape="1">
          <a:blip r:embed="rId5" cstate="print">
            <a:extLst>
              <a:ext uri="{28A0092B-C50C-407E-A947-70E740481C1C}">
                <a14:useLocalDpi xmlns:a14="http://schemas.microsoft.com/office/drawing/2010/main" val="0"/>
              </a:ext>
            </a:extLst>
          </a:blip>
          <a:srcRect l="12729" r="6182"/>
          <a:stretch/>
        </p:blipFill>
        <p:spPr>
          <a:xfrm>
            <a:off x="190831" y="1219200"/>
            <a:ext cx="2506392" cy="1828800"/>
          </a:xfrm>
          <a:prstGeom prst="rect">
            <a:avLst/>
          </a:prstGeom>
          <a:ln>
            <a:solidFill>
              <a:schemeClr val="tx1"/>
            </a:solidFill>
          </a:ln>
        </p:spPr>
      </p:pic>
      <p:sp>
        <p:nvSpPr>
          <p:cNvPr id="20" name="TextBox 19"/>
          <p:cNvSpPr txBox="1"/>
          <p:nvPr/>
        </p:nvSpPr>
        <p:spPr>
          <a:xfrm>
            <a:off x="470235" y="937651"/>
            <a:ext cx="1947584" cy="276999"/>
          </a:xfrm>
          <a:prstGeom prst="rect">
            <a:avLst/>
          </a:prstGeom>
          <a:noFill/>
        </p:spPr>
        <p:txBody>
          <a:bodyPr wrap="none" rtlCol="0">
            <a:spAutoFit/>
          </a:bodyPr>
          <a:lstStyle/>
          <a:p>
            <a:r>
              <a:rPr lang="en-IN" sz="1200" dirty="0" smtClean="0">
                <a:solidFill>
                  <a:srgbClr val="FF0000"/>
                </a:solidFill>
                <a:effectLst>
                  <a:outerShdw blurRad="38100" dist="38100" dir="2700000" algn="tl">
                    <a:srgbClr val="000000">
                      <a:alpha val="43137"/>
                    </a:srgbClr>
                  </a:outerShdw>
                </a:effectLst>
              </a:rPr>
              <a:t>Automatic Weather Stations</a:t>
            </a:r>
            <a:endParaRPr lang="en-IN" sz="1200" dirty="0">
              <a:solidFill>
                <a:srgbClr val="FF0000"/>
              </a:solidFill>
              <a:effectLst>
                <a:outerShdw blurRad="38100" dist="38100" dir="2700000" algn="tl">
                  <a:srgbClr val="000000">
                    <a:alpha val="43137"/>
                  </a:srgbClr>
                </a:outerShdw>
              </a:effectLst>
            </a:endParaRPr>
          </a:p>
        </p:txBody>
      </p:sp>
      <p:pic>
        <p:nvPicPr>
          <p:cNvPr id="21" name="Picture 20" descr="C:\Users\RM BHARDWAJ\Downloads\Patna_1.jpg"/>
          <p:cNvPicPr/>
          <p:nvPr/>
        </p:nvPicPr>
        <p:blipFill rotWithShape="1">
          <a:blip r:embed="rId6" cstate="print">
            <a:extLst>
              <a:ext uri="{28A0092B-C50C-407E-A947-70E740481C1C}">
                <a14:useLocalDpi xmlns:a14="http://schemas.microsoft.com/office/drawing/2010/main" val="0"/>
              </a:ext>
            </a:extLst>
          </a:blip>
          <a:srcRect t="20820"/>
          <a:stretch/>
        </p:blipFill>
        <p:spPr bwMode="auto">
          <a:xfrm>
            <a:off x="4806345" y="1228102"/>
            <a:ext cx="1828800" cy="1833350"/>
          </a:xfrm>
          <a:prstGeom prst="rect">
            <a:avLst/>
          </a:prstGeom>
          <a:noFill/>
          <a:ln w="3175">
            <a:solidFill>
              <a:schemeClr val="tx1"/>
            </a:solidFill>
          </a:ln>
        </p:spPr>
      </p:pic>
      <p:sp>
        <p:nvSpPr>
          <p:cNvPr id="22" name="TextBox 21"/>
          <p:cNvSpPr txBox="1"/>
          <p:nvPr/>
        </p:nvSpPr>
        <p:spPr>
          <a:xfrm>
            <a:off x="4793405" y="934301"/>
            <a:ext cx="1527534" cy="276999"/>
          </a:xfrm>
          <a:prstGeom prst="rect">
            <a:avLst/>
          </a:prstGeom>
          <a:noFill/>
        </p:spPr>
        <p:txBody>
          <a:bodyPr wrap="none" rtlCol="0">
            <a:spAutoFit/>
          </a:bodyPr>
          <a:lstStyle/>
          <a:p>
            <a:r>
              <a:rPr lang="en-IN" sz="1200" dirty="0" smtClean="0">
                <a:solidFill>
                  <a:srgbClr val="FF0000"/>
                </a:solidFill>
                <a:effectLst>
                  <a:outerShdw blurRad="38100" dist="38100" dir="2700000" algn="tl">
                    <a:srgbClr val="000000">
                      <a:alpha val="43137"/>
                    </a:srgbClr>
                  </a:outerShdw>
                </a:effectLst>
              </a:rPr>
              <a:t>Water Quality Station</a:t>
            </a:r>
            <a:endParaRPr lang="en-IN" sz="1200" dirty="0">
              <a:solidFill>
                <a:srgbClr val="FF0000"/>
              </a:solidFill>
              <a:effectLst>
                <a:outerShdw blurRad="38100" dist="38100" dir="2700000" algn="tl">
                  <a:srgbClr val="000000">
                    <a:alpha val="43137"/>
                  </a:srgbClr>
                </a:outerShdw>
              </a:effectLst>
            </a:endParaRPr>
          </a:p>
        </p:txBody>
      </p:sp>
      <p:pic>
        <p:nvPicPr>
          <p:cNvPr id="16" name="Content Placeholder 3" descr="20130919_140306.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020" y="3334608"/>
            <a:ext cx="2506392" cy="1535531"/>
          </a:xfrm>
          <a:prstGeom prst="rect">
            <a:avLst/>
          </a:prstGeom>
        </p:spPr>
      </p:pic>
      <p:sp>
        <p:nvSpPr>
          <p:cNvPr id="24" name="TextBox 23"/>
          <p:cNvSpPr txBox="1"/>
          <p:nvPr/>
        </p:nvSpPr>
        <p:spPr>
          <a:xfrm>
            <a:off x="469132" y="3083767"/>
            <a:ext cx="999697" cy="276999"/>
          </a:xfrm>
          <a:prstGeom prst="rect">
            <a:avLst/>
          </a:prstGeom>
          <a:noFill/>
        </p:spPr>
        <p:txBody>
          <a:bodyPr wrap="none" rtlCol="0">
            <a:spAutoFit/>
          </a:bodyPr>
          <a:lstStyle/>
          <a:p>
            <a:r>
              <a:rPr lang="en-IN" sz="1200" dirty="0" smtClean="0">
                <a:solidFill>
                  <a:srgbClr val="FF0000"/>
                </a:solidFill>
                <a:effectLst>
                  <a:outerShdw blurRad="38100" dist="38100" dir="2700000" algn="tl">
                    <a:srgbClr val="000000">
                      <a:alpha val="43137"/>
                    </a:srgbClr>
                  </a:outerShdw>
                </a:effectLst>
              </a:rPr>
              <a:t>Snow Pillows</a:t>
            </a:r>
            <a:endParaRPr lang="en-IN" sz="1200" dirty="0">
              <a:solidFill>
                <a:srgbClr val="FF0000"/>
              </a:solidFill>
              <a:effectLst>
                <a:outerShdw blurRad="38100" dist="38100" dir="2700000" algn="tl">
                  <a:srgbClr val="000000">
                    <a:alpha val="43137"/>
                  </a:srgbClr>
                </a:outerShdw>
              </a:effectLst>
            </a:endParaRPr>
          </a:p>
        </p:txBody>
      </p:sp>
      <p:pic>
        <p:nvPicPr>
          <p:cNvPr id="23" name="Picture 3" descr="IndianEmble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145667"/>
            <a:ext cx="443618" cy="65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 descr="C:\Users\WB189165\AppData\Local\Microsoft\Windows\Temporary Internet Files\Content.Outlook\MGB3EX7I\World Bank 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6806" y="107950"/>
            <a:ext cx="1414744" cy="64135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31330" y="851848"/>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3128" y="5434023"/>
            <a:ext cx="7115536" cy="1243417"/>
          </a:xfrm>
          <a:prstGeom prst="rect">
            <a:avLst/>
          </a:prstGeom>
        </p:spPr>
        <p:txBody>
          <a:bodyPr wrap="square">
            <a:spAutoFit/>
          </a:bodyPr>
          <a:lstStyle/>
          <a:p>
            <a:pPr marL="400050" lvl="1" algn="just">
              <a:spcBef>
                <a:spcPct val="20000"/>
              </a:spcBef>
            </a:pPr>
            <a:r>
              <a:rPr lang="en-US" sz="2200" b="1" dirty="0" smtClean="0">
                <a:solidFill>
                  <a:srgbClr val="C00000"/>
                </a:solidFill>
                <a:effectLst>
                  <a:outerShdw blurRad="38100" dist="38100" dir="2700000" algn="tl">
                    <a:srgbClr val="000000">
                      <a:alpha val="43137"/>
                    </a:srgbClr>
                  </a:outerShdw>
                </a:effectLst>
              </a:rPr>
              <a:t>During HP2: </a:t>
            </a:r>
            <a:r>
              <a:rPr lang="en-US" sz="2200" b="1" dirty="0">
                <a:solidFill>
                  <a:srgbClr val="C00000"/>
                </a:solidFill>
                <a:effectLst>
                  <a:outerShdw blurRad="38100" dist="38100" dir="2700000" algn="tl">
                    <a:srgbClr val="000000">
                      <a:alpha val="43137"/>
                    </a:srgbClr>
                  </a:outerShdw>
                </a:effectLst>
              </a:rPr>
              <a:t> </a:t>
            </a:r>
            <a:r>
              <a:rPr lang="en-US" sz="2200" b="1" dirty="0" smtClean="0">
                <a:solidFill>
                  <a:srgbClr val="C00000"/>
                </a:solidFill>
                <a:effectLst>
                  <a:outerShdw blurRad="38100" dist="38100" dir="2700000" algn="tl">
                    <a:srgbClr val="000000">
                      <a:alpha val="43137"/>
                    </a:srgbClr>
                  </a:outerShdw>
                </a:effectLst>
              </a:rPr>
              <a:t>Six states have implemented  the system </a:t>
            </a:r>
            <a:endParaRPr lang="en-US" sz="2200" b="1" dirty="0">
              <a:solidFill>
                <a:srgbClr val="C00000"/>
              </a:solidFill>
              <a:effectLst>
                <a:outerShdw blurRad="38100" dist="38100" dir="2700000" algn="tl">
                  <a:srgbClr val="000000">
                    <a:alpha val="43137"/>
                  </a:srgbClr>
                </a:outerShdw>
              </a:effectLst>
            </a:endParaRPr>
          </a:p>
          <a:p>
            <a:pPr marL="400050" lvl="1" algn="just">
              <a:spcBef>
                <a:spcPct val="20000"/>
              </a:spcBef>
            </a:pPr>
            <a:r>
              <a:rPr lang="en-US" sz="2200" b="1" dirty="0">
                <a:solidFill>
                  <a:srgbClr val="0000FF"/>
                </a:solidFill>
              </a:rPr>
              <a:t>- </a:t>
            </a:r>
            <a:r>
              <a:rPr lang="en-US" sz="2200" b="1" dirty="0" smtClean="0">
                <a:solidFill>
                  <a:srgbClr val="0000FF"/>
                </a:solidFill>
              </a:rPr>
              <a:t>Reliable and timely data in several states of India</a:t>
            </a:r>
            <a:endParaRPr lang="en-US" sz="2200" b="1" dirty="0">
              <a:solidFill>
                <a:srgbClr val="0000FF"/>
              </a:solidFill>
            </a:endParaRPr>
          </a:p>
          <a:p>
            <a:pPr marL="400050" lvl="1" algn="just">
              <a:spcBef>
                <a:spcPct val="20000"/>
              </a:spcBef>
            </a:pPr>
            <a:r>
              <a:rPr lang="en-US" sz="2200" b="1" dirty="0">
                <a:solidFill>
                  <a:srgbClr val="0000FF"/>
                </a:solidFill>
              </a:rPr>
              <a:t>- Saving in operating cost </a:t>
            </a:r>
            <a:r>
              <a:rPr lang="en-US" sz="2200" b="1" dirty="0" smtClean="0">
                <a:solidFill>
                  <a:srgbClr val="0000FF"/>
                </a:solidFill>
              </a:rPr>
              <a:t>by </a:t>
            </a:r>
            <a:r>
              <a:rPr lang="en-US" sz="2200" b="1" dirty="0">
                <a:solidFill>
                  <a:srgbClr val="0000FF"/>
                </a:solidFill>
              </a:rPr>
              <a:t>50% of manual cost.</a:t>
            </a:r>
          </a:p>
        </p:txBody>
      </p:sp>
      <p:pic>
        <p:nvPicPr>
          <p:cNvPr id="2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62067" y="3388083"/>
            <a:ext cx="2310787" cy="1663767"/>
          </a:xfrm>
          <a:prstGeom prst="rect">
            <a:avLst/>
          </a:prstGeom>
          <a:ln w="88900" cap="sq" cmpd="thickThin">
            <a:solidFill>
              <a:srgbClr val="000000"/>
            </a:solidFill>
            <a:prstDash val="solid"/>
            <a:miter lim="800000"/>
          </a:ln>
          <a:effectLst>
            <a:innerShdw blurRad="76200">
              <a:srgbClr val="000000"/>
            </a:innerShdw>
          </a:effectLst>
        </p:spPr>
      </p:pic>
      <p:sp>
        <p:nvSpPr>
          <p:cNvPr id="30" name="TextBox 29"/>
          <p:cNvSpPr txBox="1"/>
          <p:nvPr/>
        </p:nvSpPr>
        <p:spPr>
          <a:xfrm>
            <a:off x="3900745" y="3083766"/>
            <a:ext cx="833433" cy="276999"/>
          </a:xfrm>
          <a:prstGeom prst="rect">
            <a:avLst/>
          </a:prstGeom>
          <a:noFill/>
        </p:spPr>
        <p:txBody>
          <a:bodyPr wrap="none" rtlCol="0">
            <a:spAutoFit/>
          </a:bodyPr>
          <a:lstStyle/>
          <a:p>
            <a:r>
              <a:rPr lang="en-IN" sz="1200" dirty="0" smtClean="0">
                <a:solidFill>
                  <a:srgbClr val="FF0000"/>
                </a:solidFill>
                <a:effectLst>
                  <a:outerShdw blurRad="38100" dist="38100" dir="2700000" algn="tl">
                    <a:srgbClr val="000000">
                      <a:alpha val="43137"/>
                    </a:srgbClr>
                  </a:outerShdw>
                </a:effectLst>
              </a:rPr>
              <a:t>River Flow</a:t>
            </a:r>
            <a:endParaRPr lang="en-IN" sz="1200" dirty="0">
              <a:solidFill>
                <a:srgbClr val="FF0000"/>
              </a:solidFill>
              <a:effectLst>
                <a:outerShdw blurRad="38100" dist="38100" dir="2700000" algn="tl">
                  <a:srgbClr val="000000">
                    <a:alpha val="43137"/>
                  </a:srgbClr>
                </a:outerShdw>
              </a:effectLst>
            </a:endParaRPr>
          </a:p>
        </p:txBody>
      </p:sp>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8486" y="851848"/>
            <a:ext cx="1508252" cy="1833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7946" y="3187839"/>
            <a:ext cx="3586054" cy="206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p:nvPr/>
        </p:nvPicPr>
        <p:blipFill rotWithShape="1">
          <a:blip r:embed="rId12" cstate="print">
            <a:extLst>
              <a:ext uri="{28A0092B-C50C-407E-A947-70E740481C1C}">
                <a14:useLocalDpi xmlns:a14="http://schemas.microsoft.com/office/drawing/2010/main" val="0"/>
              </a:ext>
            </a:extLst>
          </a:blip>
          <a:srcRect b="3225"/>
          <a:stretch/>
        </p:blipFill>
        <p:spPr>
          <a:xfrm>
            <a:off x="5374322" y="2438400"/>
            <a:ext cx="3412416" cy="4632263"/>
          </a:xfrm>
          <a:prstGeom prst="rect">
            <a:avLst/>
          </a:prstGeom>
        </p:spPr>
      </p:pic>
    </p:spTree>
    <p:extLst>
      <p:ext uri="{BB962C8B-B14F-4D97-AF65-F5344CB8AC3E}">
        <p14:creationId xmlns:p14="http://schemas.microsoft.com/office/powerpoint/2010/main" val="33591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22346</TotalTime>
  <Words>3383</Words>
  <Application>Microsoft Office PowerPoint</Application>
  <PresentationFormat>On-screen Show (4:3)</PresentationFormat>
  <Paragraphs>649</Paragraphs>
  <Slides>46</Slides>
  <Notes>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6" baseType="lpstr">
      <vt:lpstr>Arial</vt:lpstr>
      <vt:lpstr>Arial Black</vt:lpstr>
      <vt:lpstr>Bookman Old Style</vt:lpstr>
      <vt:lpstr>Calibri</vt:lpstr>
      <vt:lpstr>Tahoma</vt:lpstr>
      <vt:lpstr>Times New Roman</vt:lpstr>
      <vt:lpstr>Wingdings</vt:lpstr>
      <vt:lpstr>Office Theme</vt:lpstr>
      <vt:lpstr>Photo Editor Photo</vt:lpstr>
      <vt:lpstr>Clip</vt:lpstr>
      <vt:lpstr>PowerPoint Presentation</vt:lpstr>
      <vt:lpstr>PowerPoint Presentation</vt:lpstr>
      <vt:lpstr> World Bank aided HYDROLOGY PROJECT</vt:lpstr>
      <vt:lpstr>HP3: Project Design (Tentative)</vt:lpstr>
      <vt:lpstr>PowerPoint Presentation</vt:lpstr>
      <vt:lpstr>PowerPoint Presentation</vt:lpstr>
      <vt:lpstr>PowerPoint Presentation</vt:lpstr>
      <vt:lpstr>PowerPoint Presentation</vt:lpstr>
      <vt:lpstr>Component A: Improve In Situ Monitoring System</vt:lpstr>
      <vt:lpstr>Component A: Improve In Situ Monitoring System</vt:lpstr>
      <vt:lpstr>Component A: Improve In Situ Monitoring System</vt:lpstr>
      <vt:lpstr>Component B: Improving Water Resources  Information System</vt:lpstr>
      <vt:lpstr>Component B: Improving Water Resources  Information System</vt:lpstr>
      <vt:lpstr>Component A&amp;B: Centralized Web-Based Water Resources  Information System</vt:lpstr>
      <vt:lpstr>PowerPoint Presentation</vt:lpstr>
      <vt:lpstr>Component C:  DSS for River Basin Planning and Management</vt:lpstr>
      <vt:lpstr>Component C: DSS for River Basin Planning </vt:lpstr>
      <vt:lpstr>Component C: Irrigation operation system</vt:lpstr>
      <vt:lpstr>Component C: Irrigation Operation System</vt:lpstr>
      <vt:lpstr>Component C: Flood Management</vt:lpstr>
      <vt:lpstr>PowerPoint Presentation</vt:lpstr>
      <vt:lpstr>PowerPoint Presentation</vt:lpstr>
      <vt:lpstr>Component C: Flood Management</vt:lpstr>
      <vt:lpstr>Component C: Groundwater management</vt:lpstr>
      <vt:lpstr>Component D: Improving Institutions and Capacity Building</vt:lpstr>
      <vt:lpstr>Component D: Improving Institutions and Capacity Building</vt:lpstr>
      <vt:lpstr>Component D: Improving Institutions and Capacity Building</vt:lpstr>
      <vt:lpstr>PowerPoint Presentation</vt:lpstr>
      <vt:lpstr>Implementation Arrangement</vt:lpstr>
      <vt:lpstr>PowerPoint Presentation</vt:lpstr>
      <vt:lpstr>PowerPoint Presentation</vt:lpstr>
      <vt:lpstr>DEA Readiness for project</vt:lpstr>
      <vt:lpstr>Project Timeline</vt:lpstr>
      <vt:lpstr>Tentative Budget Allocation Criteria</vt:lpstr>
      <vt:lpstr>Implementation capacity and readiness </vt:lpstr>
      <vt:lpstr>PIP Preparation</vt:lpstr>
      <vt:lpstr>PIP Preparation</vt:lpstr>
      <vt:lpstr>Convergence with other projects/sources</vt:lpstr>
      <vt:lpstr>Summary and conclusions</vt:lpstr>
      <vt:lpstr>Summary and conclusions</vt:lpstr>
      <vt:lpstr>PowerPoint Presentation</vt:lpstr>
      <vt:lpstr>MIS</vt:lpstr>
      <vt:lpstr>PowerPoint Presentation</vt:lpstr>
      <vt:lpstr>India Water Resources Management Program – Hydrology Project (Phase – III) </vt:lpstr>
      <vt:lpstr>PowerPoint Presentation</vt:lpstr>
      <vt:lpstr>PowerPoint Presentation</vt:lpstr>
    </vt:vector>
  </TitlesOfParts>
  <Company>The World Bank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wb165858</dc:creator>
  <cp:lastModifiedBy>vijay kashiv</cp:lastModifiedBy>
  <cp:revision>1033</cp:revision>
  <cp:lastPrinted>2014-06-15T18:42:18Z</cp:lastPrinted>
  <dcterms:created xsi:type="dcterms:W3CDTF">2009-06-30T09:15:39Z</dcterms:created>
  <dcterms:modified xsi:type="dcterms:W3CDTF">2015-02-04T16:55:06Z</dcterms:modified>
</cp:coreProperties>
</file>